
<file path=[Content_Types].xml><?xml version="1.0" encoding="utf-8"?>
<Types xmlns="http://schemas.openxmlformats.org/package/2006/content-types">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182.xml" ContentType="application/vnd.openxmlformats-officedocument.presentationml.slideLayout+xml"/>
  <Override PartName="/ppt/slideLayouts/slideLayout193.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Layouts/slideLayout1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Default Extension="png" ContentType="image/png"/>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slideLayouts/slideLayout159.xml" ContentType="application/vnd.openxmlformats-officedocument.presentationml.slideLayout+xml"/>
  <Override PartName="/ppt/slideLayouts/slideLayout17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66.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Layouts/slideLayout155.xml" ContentType="application/vnd.openxmlformats-officedocument.presentationml.slideLayout+xml"/>
  <Override PartName="/ppt/slideLayouts/slideLayout173.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62.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09.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205.xml" ContentType="application/vnd.openxmlformats-officedocument.presentationml.slideLayout+xml"/>
  <Override PartName="/ppt/slideLayouts/slideLayout89.xml" ContentType="application/vnd.openxmlformats-officedocument.presentationml.slideLayout+xml"/>
  <Override PartName="/ppt/slideLayouts/slideLayout1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slideLayouts/slideLayout178.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slideLayouts/slideLayout185.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Layouts/slideLayout192.xml" ContentType="application/vnd.openxmlformats-officedocument.presentationml.slideLayout+xml"/>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slideLayouts/slideLayout181.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Layouts/slideLayout170.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slideLayouts/slideLayout206.xml" ContentType="application/vnd.openxmlformats-officedocument.presentationml.slideLayout+xml"/>
  <Override PartName="/ppt/slideLayouts/slideLayout179.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slideLayouts/slideLayout50.xml" ContentType="application/vnd.openxmlformats-officedocument.presentationml.slideLayout+xml"/>
  <Default Extension="wdp" ContentType="image/vnd.ms-photo"/>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36"/>
  </p:notesMasterIdLst>
  <p:sldIdLst>
    <p:sldId id="283" r:id="rId3"/>
    <p:sldId id="286" r:id="rId4"/>
    <p:sldId id="258" r:id="rId5"/>
    <p:sldId id="321" r:id="rId6"/>
    <p:sldId id="257" r:id="rId7"/>
    <p:sldId id="292" r:id="rId8"/>
    <p:sldId id="289" r:id="rId9"/>
    <p:sldId id="291" r:id="rId10"/>
    <p:sldId id="285" r:id="rId11"/>
    <p:sldId id="295" r:id="rId12"/>
    <p:sldId id="260" r:id="rId13"/>
    <p:sldId id="298" r:id="rId14"/>
    <p:sldId id="324" r:id="rId15"/>
    <p:sldId id="300" r:id="rId16"/>
    <p:sldId id="301" r:id="rId17"/>
    <p:sldId id="326" r:id="rId18"/>
    <p:sldId id="299" r:id="rId19"/>
    <p:sldId id="325" r:id="rId20"/>
    <p:sldId id="302" r:id="rId21"/>
    <p:sldId id="327" r:id="rId22"/>
    <p:sldId id="305" r:id="rId23"/>
    <p:sldId id="328" r:id="rId24"/>
    <p:sldId id="329" r:id="rId25"/>
    <p:sldId id="330" r:id="rId26"/>
    <p:sldId id="331" r:id="rId27"/>
    <p:sldId id="332" r:id="rId28"/>
    <p:sldId id="333" r:id="rId29"/>
    <p:sldId id="334" r:id="rId30"/>
    <p:sldId id="308" r:id="rId31"/>
    <p:sldId id="272" r:id="rId32"/>
    <p:sldId id="282" r:id="rId33"/>
    <p:sldId id="323" r:id="rId34"/>
    <p:sldId id="322" r:id="rId35"/>
  </p:sldIdLst>
  <p:sldSz cx="9144000" cy="5143500" type="screen16x9"/>
  <p:notesSz cx="6858000" cy="9144000"/>
  <p:embeddedFontLst>
    <p:embeddedFont>
      <p:font typeface="Montserrat" charset="0"/>
      <p:regular r:id="rId37"/>
      <p:bold r:id="rId38"/>
      <p:italic r:id="rId39"/>
      <p:boldItalic r:id="rId40"/>
    </p:embeddedFont>
    <p:embeddedFont>
      <p:font typeface="Verdana" pitchFamily="34" charset="0"/>
      <p:regular r:id="rId41"/>
      <p:bold r:id="rId42"/>
      <p:italic r:id="rId43"/>
      <p:boldItalic r:id="rId44"/>
    </p:embeddedFont>
    <p:embeddedFont>
      <p:font typeface="Calibri" pitchFamily="34" charset="0"/>
      <p:regular r:id="rId45"/>
      <p:bold r:id="rId46"/>
      <p:italic r:id="rId47"/>
      <p:boldItalic r:id="rId48"/>
    </p:embeddedFont>
    <p:embeddedFont>
      <p:font typeface="Roboto"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809" autoAdjust="0"/>
    <p:restoredTop sz="94293" autoAdjust="0"/>
  </p:normalViewPr>
  <p:slideViewPr>
    <p:cSldViewPr snapToGrid="0">
      <p:cViewPr>
        <p:scale>
          <a:sx n="75" d="100"/>
          <a:sy n="75" d="100"/>
        </p:scale>
        <p:origin x="-1224" y="-462"/>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5/5/2023</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pPr marL="38100">
                <a:lnSpc>
                  <a:spcPts val="1060"/>
                </a:lnSpc>
              </a:pPr>
              <a:t>‹#›</a:t>
            </a:fld>
            <a:endParaRPr spc="-5" dirty="0"/>
          </a:p>
        </p:txBody>
      </p:sp>
    </p:spTree>
    <p:extLst>
      <p:ext uri="{BB962C8B-B14F-4D97-AF65-F5344CB8AC3E}">
        <p14:creationId xmlns="" xmlns:p14="http://schemas.microsoft.com/office/powerpoint/2010/main" val="2913041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5/5/2023</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pPr marL="38100">
                <a:lnSpc>
                  <a:spcPts val="1060"/>
                </a:lnSpc>
              </a:pPr>
              <a:t>‹#›</a:t>
            </a:fld>
            <a:endParaRPr spc="-5" dirty="0"/>
          </a:p>
        </p:txBody>
      </p:sp>
    </p:spTree>
    <p:extLst>
      <p:ext uri="{BB962C8B-B14F-4D97-AF65-F5344CB8AC3E}">
        <p14:creationId xmlns=""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96" Type="http://schemas.openxmlformats.org/officeDocument/2006/relationships/slideLayout" Target="../slideLayouts/slideLayout196.xml"/><Relationship Id="rId200"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181" Type="http://schemas.openxmlformats.org/officeDocument/2006/relationships/slideLayout" Target="../slideLayouts/slideLayout181.xml"/><Relationship Id="rId186" Type="http://schemas.openxmlformats.org/officeDocument/2006/relationships/slideLayout" Target="../slideLayouts/slideLayout18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71" Type="http://schemas.openxmlformats.org/officeDocument/2006/relationships/slideLayout" Target="../slideLayouts/slideLayout171.xml"/><Relationship Id="rId176" Type="http://schemas.openxmlformats.org/officeDocument/2006/relationships/slideLayout" Target="../slideLayouts/slideLayout176.xml"/><Relationship Id="rId192" Type="http://schemas.openxmlformats.org/officeDocument/2006/relationships/slideLayout" Target="../slideLayouts/slideLayout192.xml"/><Relationship Id="rId197" Type="http://schemas.openxmlformats.org/officeDocument/2006/relationships/slideLayout" Target="../slideLayouts/slideLayout197.xml"/><Relationship Id="rId201" Type="http://schemas.openxmlformats.org/officeDocument/2006/relationships/image" Target="../media/image1.png"/><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82" Type="http://schemas.openxmlformats.org/officeDocument/2006/relationships/slideLayout" Target="../slideLayouts/slideLayout182.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image" Target="../media/image1.png"/><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2.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endParaRPr>
          </a:p>
        </p:txBody>
      </p:sp>
      <p:pic>
        <p:nvPicPr>
          <p:cNvPr id="9" name="Google Shape;9;p28"/>
          <p:cNvPicPr preferRelativeResize="0"/>
          <p:nvPr/>
        </p:nvPicPr>
        <p:blipFill rotWithShape="1">
          <a:blip r:embed="rId201">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 id="2147483725" r:id="rId72"/>
    <p:sldLayoutId id="2147483726" r:id="rId73"/>
    <p:sldLayoutId id="2147483727" r:id="rId74"/>
    <p:sldLayoutId id="2147483728" r:id="rId75"/>
    <p:sldLayoutId id="2147483729" r:id="rId76"/>
    <p:sldLayoutId id="2147483730" r:id="rId77"/>
    <p:sldLayoutId id="2147483731" r:id="rId78"/>
    <p:sldLayoutId id="2147483732" r:id="rId79"/>
    <p:sldLayoutId id="2147483733" r:id="rId80"/>
    <p:sldLayoutId id="2147483734" r:id="rId81"/>
    <p:sldLayoutId id="2147483735" r:id="rId82"/>
    <p:sldLayoutId id="2147483736" r:id="rId83"/>
    <p:sldLayoutId id="2147483737" r:id="rId84"/>
    <p:sldLayoutId id="2147483738" r:id="rId85"/>
    <p:sldLayoutId id="2147483739" r:id="rId86"/>
    <p:sldLayoutId id="2147483740" r:id="rId87"/>
    <p:sldLayoutId id="2147483741" r:id="rId88"/>
    <p:sldLayoutId id="2147483742" r:id="rId89"/>
    <p:sldLayoutId id="2147483743" r:id="rId90"/>
    <p:sldLayoutId id="2147483744" r:id="rId91"/>
    <p:sldLayoutId id="2147483745" r:id="rId92"/>
    <p:sldLayoutId id="2147483746" r:id="rId93"/>
    <p:sldLayoutId id="2147483747" r:id="rId94"/>
    <p:sldLayoutId id="2147483748" r:id="rId95"/>
    <p:sldLayoutId id="2147483749" r:id="rId96"/>
    <p:sldLayoutId id="2147483750" r:id="rId97"/>
    <p:sldLayoutId id="2147483751" r:id="rId98"/>
    <p:sldLayoutId id="2147483752" r:id="rId99"/>
    <p:sldLayoutId id="2147483753" r:id="rId100"/>
    <p:sldLayoutId id="2147483754" r:id="rId101"/>
    <p:sldLayoutId id="2147483755" r:id="rId102"/>
    <p:sldLayoutId id="2147483756" r:id="rId103"/>
    <p:sldLayoutId id="2147483757" r:id="rId104"/>
    <p:sldLayoutId id="2147483758" r:id="rId105"/>
    <p:sldLayoutId id="2147483759" r:id="rId106"/>
    <p:sldLayoutId id="2147483760" r:id="rId107"/>
    <p:sldLayoutId id="2147483761" r:id="rId108"/>
    <p:sldLayoutId id="2147483762" r:id="rId109"/>
    <p:sldLayoutId id="2147483763" r:id="rId110"/>
    <p:sldLayoutId id="2147483764" r:id="rId111"/>
    <p:sldLayoutId id="2147483765" r:id="rId112"/>
    <p:sldLayoutId id="2147483766" r:id="rId113"/>
    <p:sldLayoutId id="2147483767" r:id="rId114"/>
    <p:sldLayoutId id="2147483768" r:id="rId115"/>
    <p:sldLayoutId id="2147483769" r:id="rId116"/>
    <p:sldLayoutId id="2147483770" r:id="rId117"/>
    <p:sldLayoutId id="2147483771" r:id="rId118"/>
    <p:sldLayoutId id="2147483772" r:id="rId119"/>
    <p:sldLayoutId id="2147483773" r:id="rId120"/>
    <p:sldLayoutId id="2147483774" r:id="rId121"/>
    <p:sldLayoutId id="2147483775" r:id="rId122"/>
    <p:sldLayoutId id="2147483776" r:id="rId123"/>
    <p:sldLayoutId id="2147483777" r:id="rId124"/>
    <p:sldLayoutId id="2147483778" r:id="rId125"/>
    <p:sldLayoutId id="2147483779" r:id="rId126"/>
    <p:sldLayoutId id="2147483780" r:id="rId127"/>
    <p:sldLayoutId id="2147483781" r:id="rId128"/>
    <p:sldLayoutId id="2147483782" r:id="rId129"/>
    <p:sldLayoutId id="2147483783" r:id="rId130"/>
    <p:sldLayoutId id="2147483784" r:id="rId131"/>
    <p:sldLayoutId id="2147483785" r:id="rId132"/>
    <p:sldLayoutId id="2147483786" r:id="rId133"/>
    <p:sldLayoutId id="2147483787" r:id="rId134"/>
    <p:sldLayoutId id="2147483788" r:id="rId135"/>
    <p:sldLayoutId id="2147483789" r:id="rId136"/>
    <p:sldLayoutId id="2147483790" r:id="rId137"/>
    <p:sldLayoutId id="2147483791" r:id="rId138"/>
    <p:sldLayoutId id="2147483792" r:id="rId139"/>
    <p:sldLayoutId id="2147483793" r:id="rId140"/>
    <p:sldLayoutId id="2147483794" r:id="rId141"/>
    <p:sldLayoutId id="2147483795" r:id="rId142"/>
    <p:sldLayoutId id="2147483796" r:id="rId143"/>
    <p:sldLayoutId id="2147483797" r:id="rId144"/>
    <p:sldLayoutId id="2147483798" r:id="rId145"/>
    <p:sldLayoutId id="2147483799" r:id="rId146"/>
    <p:sldLayoutId id="2147483800" r:id="rId147"/>
    <p:sldLayoutId id="2147483801" r:id="rId148"/>
    <p:sldLayoutId id="2147483802" r:id="rId149"/>
    <p:sldLayoutId id="2147483803" r:id="rId150"/>
    <p:sldLayoutId id="2147483804" r:id="rId151"/>
    <p:sldLayoutId id="2147483805" r:id="rId152"/>
    <p:sldLayoutId id="2147483806" r:id="rId153"/>
    <p:sldLayoutId id="2147483807" r:id="rId154"/>
    <p:sldLayoutId id="2147483808" r:id="rId155"/>
    <p:sldLayoutId id="2147483809" r:id="rId156"/>
    <p:sldLayoutId id="2147483810" r:id="rId157"/>
    <p:sldLayoutId id="2147483811" r:id="rId158"/>
    <p:sldLayoutId id="2147483812" r:id="rId159"/>
    <p:sldLayoutId id="2147483813" r:id="rId160"/>
    <p:sldLayoutId id="2147483814" r:id="rId161"/>
    <p:sldLayoutId id="2147483815" r:id="rId162"/>
    <p:sldLayoutId id="2147483816" r:id="rId163"/>
    <p:sldLayoutId id="2147483817" r:id="rId164"/>
    <p:sldLayoutId id="2147483818" r:id="rId165"/>
    <p:sldLayoutId id="2147483819" r:id="rId166"/>
    <p:sldLayoutId id="2147483820" r:id="rId167"/>
    <p:sldLayoutId id="2147483821" r:id="rId168"/>
    <p:sldLayoutId id="2147483822" r:id="rId169"/>
    <p:sldLayoutId id="2147483823" r:id="rId170"/>
    <p:sldLayoutId id="2147483824" r:id="rId171"/>
    <p:sldLayoutId id="2147483825" r:id="rId172"/>
    <p:sldLayoutId id="2147483826" r:id="rId173"/>
    <p:sldLayoutId id="2147483827" r:id="rId174"/>
    <p:sldLayoutId id="2147483828" r:id="rId175"/>
    <p:sldLayoutId id="2147483829" r:id="rId176"/>
    <p:sldLayoutId id="2147483830" r:id="rId177"/>
    <p:sldLayoutId id="2147483831" r:id="rId178"/>
    <p:sldLayoutId id="2147483832" r:id="rId179"/>
    <p:sldLayoutId id="2147483833" r:id="rId180"/>
    <p:sldLayoutId id="2147483834" r:id="rId181"/>
    <p:sldLayoutId id="2147483835" r:id="rId182"/>
    <p:sldLayoutId id="2147483836" r:id="rId183"/>
    <p:sldLayoutId id="2147483837" r:id="rId184"/>
    <p:sldLayoutId id="2147483838" r:id="rId185"/>
    <p:sldLayoutId id="2147483839" r:id="rId186"/>
    <p:sldLayoutId id="2147483840" r:id="rId187"/>
    <p:sldLayoutId id="2147483841" r:id="rId188"/>
    <p:sldLayoutId id="2147483842" r:id="rId189"/>
    <p:sldLayoutId id="2147483843" r:id="rId190"/>
    <p:sldLayoutId id="2147483844" r:id="rId191"/>
    <p:sldLayoutId id="2147483845" r:id="rId192"/>
    <p:sldLayoutId id="2147483846" r:id="rId193"/>
    <p:sldLayoutId id="2147483847" r:id="rId194"/>
    <p:sldLayoutId id="2147483848" r:id="rId195"/>
    <p:sldLayoutId id="2147483849" r:id="rId196"/>
    <p:sldLayoutId id="2147483850" r:id="rId197"/>
    <p:sldLayoutId id="2147483851" r:id="rId198"/>
    <p:sldLayoutId id="2147483888" r:id="rId19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9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6.wdp"/><Relationship Id="rId5" Type="http://schemas.microsoft.com/office/2007/relationships/hdphoto" Target="../media/hdphoto7.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2.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3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0.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33.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0.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0.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Layout" Target="../slideLayouts/slideLayout210.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782265"/>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r>
              <a:rPr lang="en-US" sz="1800" b="1" spc="-114" dirty="0" err="1" smtClean="0">
                <a:solidFill>
                  <a:srgbClr val="CC0000"/>
                </a:solidFill>
                <a:latin typeface="Verdana"/>
                <a:cs typeface="Verdana"/>
              </a:rPr>
              <a:t>Sameer</a:t>
            </a:r>
            <a:r>
              <a:rPr lang="en-US" sz="1800" b="1" spc="-114" dirty="0" smtClean="0">
                <a:solidFill>
                  <a:srgbClr val="CC0000"/>
                </a:solidFill>
                <a:latin typeface="Verdana"/>
                <a:cs typeface="Verdana"/>
              </a:rPr>
              <a:t> khan</a:t>
            </a:r>
            <a:endParaRPr lang="en-US" sz="1800" b="1" spc="-114" dirty="0">
              <a:solidFill>
                <a:srgbClr val="CC0000"/>
              </a:solidFill>
              <a:latin typeface="Verdana"/>
              <a:cs typeface="Verdana"/>
            </a:endParaRPr>
          </a:p>
          <a:p>
            <a:pPr algn="ctr">
              <a:lnSpc>
                <a:spcPct val="100000"/>
              </a:lnSpc>
              <a:spcBef>
                <a:spcPts val="20"/>
              </a:spcBef>
            </a:pPr>
            <a:r>
              <a:rPr lang="en-US" sz="1400" b="1" spc="-60" dirty="0" smtClean="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4;p4">
            <a:extLst>
              <a:ext uri="{FF2B5EF4-FFF2-40B4-BE49-F238E27FC236}">
                <a16:creationId xmlns="" xmlns:a16="http://schemas.microsoft.com/office/drawing/2014/main" id="{C81EAAD2-7F25-6349-E805-605D8FCDEE46}"/>
              </a:ext>
            </a:extLst>
          </p:cNvPr>
          <p:cNvSpPr txBox="1">
            <a:spLocks/>
          </p:cNvSpPr>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smtClean="0">
                <a:solidFill>
                  <a:schemeClr val="tx1"/>
                </a:solidFill>
              </a:rPr>
              <a:t>Pair Plot-</a:t>
            </a:r>
            <a:r>
              <a:rPr lang="en-US" sz="2000" dirty="0" smtClean="0">
                <a:solidFill>
                  <a:srgbClr val="FF0000"/>
                </a:solidFill>
              </a:rPr>
              <a:t>Category ,Rating, Size, Installs, sentiment polarity </a:t>
            </a:r>
          </a:p>
          <a:p>
            <a:pPr>
              <a:buClr>
                <a:srgbClr val="CC0000"/>
              </a:buClr>
              <a:buSzPts val="2000"/>
            </a:pPr>
            <a:endParaRPr lang="en-US" sz="2000" b="1" dirty="0">
              <a:solidFill>
                <a:schemeClr val="tx1"/>
              </a:solidFill>
            </a:endParaRPr>
          </a:p>
        </p:txBody>
      </p:sp>
      <p:sp>
        <p:nvSpPr>
          <p:cNvPr id="7" name="object 13">
            <a:extLst>
              <a:ext uri="{FF2B5EF4-FFF2-40B4-BE49-F238E27FC236}">
                <a16:creationId xmlns="" xmlns:a16="http://schemas.microsoft.com/office/drawing/2014/main" id="{EBB28C29-7660-5C1B-06E1-9EEB47DB83AC}"/>
              </a:ext>
            </a:extLst>
          </p:cNvPr>
          <p:cNvSpPr/>
          <p:nvPr/>
        </p:nvSpPr>
        <p:spPr>
          <a:xfrm>
            <a:off x="315747" y="131293"/>
            <a:ext cx="513258" cy="506273"/>
          </a:xfrm>
          <a:prstGeom prst="rect">
            <a:avLst/>
          </a:prstGeom>
          <a:blipFill>
            <a:blip r:embed="rId2" cstate="print"/>
            <a:stretch>
              <a:fillRect/>
            </a:stretch>
          </a:blipFill>
        </p:spPr>
        <p:txBody>
          <a:bodyPr wrap="square" lIns="0" tIns="0" rIns="0" bIns="0" rtlCol="0"/>
          <a:lstStyle/>
          <a:p>
            <a:endParaRPr/>
          </a:p>
        </p:txBody>
      </p:sp>
      <p:pic>
        <p:nvPicPr>
          <p:cNvPr id="5" name="Picture 4" descr="pair_plot.png"/>
          <p:cNvPicPr>
            <a:picLocks noChangeAspect="1"/>
          </p:cNvPicPr>
          <p:nvPr/>
        </p:nvPicPr>
        <p:blipFill>
          <a:blip r:embed="rId3"/>
          <a:stretch>
            <a:fillRect/>
          </a:stretch>
        </p:blipFill>
        <p:spPr>
          <a:xfrm>
            <a:off x="647700" y="736600"/>
            <a:ext cx="7810500" cy="4178300"/>
          </a:xfrm>
          <a:prstGeom prst="rect">
            <a:avLst/>
          </a:prstGeom>
        </p:spPr>
      </p:pic>
    </p:spTree>
    <p:extLst>
      <p:ext uri="{BB962C8B-B14F-4D97-AF65-F5344CB8AC3E}">
        <p14:creationId xmlns="" xmlns:p14="http://schemas.microsoft.com/office/powerpoint/2010/main" val="3889433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0157" y="1812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8" name="object 13">
            <a:extLst>
              <a:ext uri="{FF2B5EF4-FFF2-40B4-BE49-F238E27FC236}">
                <a16:creationId xmlns="" xmlns:a16="http://schemas.microsoft.com/office/drawing/2014/main" id="{B37C2C76-ED0B-56EE-57E9-AB58F8B4BE07}"/>
              </a:ext>
            </a:extLst>
          </p:cNvPr>
          <p:cNvSpPr/>
          <p:nvPr/>
        </p:nvSpPr>
        <p:spPr>
          <a:xfrm>
            <a:off x="384724" y="224058"/>
            <a:ext cx="513258" cy="506273"/>
          </a:xfrm>
          <a:prstGeom prst="rect">
            <a:avLst/>
          </a:prstGeom>
          <a:blipFill>
            <a:blip r:embed="rId2" cstate="print"/>
            <a:stretch>
              <a:fillRect/>
            </a:stretch>
          </a:blipFill>
        </p:spPr>
        <p:txBody>
          <a:bodyPr wrap="square" lIns="0" tIns="0" rIns="0" bIns="0" rtlCol="0"/>
          <a:lstStyle/>
          <a:p>
            <a:endParaRPr/>
          </a:p>
        </p:txBody>
      </p:sp>
      <p:pic>
        <p:nvPicPr>
          <p:cNvPr id="11" name="Picture 10" descr="correlations.png"/>
          <p:cNvPicPr>
            <a:picLocks noChangeAspect="1"/>
          </p:cNvPicPr>
          <p:nvPr/>
        </p:nvPicPr>
        <p:blipFill>
          <a:blip r:embed="rId3"/>
          <a:stretch>
            <a:fillRect/>
          </a:stretch>
        </p:blipFill>
        <p:spPr>
          <a:xfrm>
            <a:off x="3784600" y="711200"/>
            <a:ext cx="5359400" cy="4432300"/>
          </a:xfrm>
          <a:prstGeom prst="rect">
            <a:avLst/>
          </a:prstGeom>
        </p:spPr>
      </p:pic>
      <p:sp>
        <p:nvSpPr>
          <p:cNvPr id="12" name="TextBox 11"/>
          <p:cNvSpPr txBox="1"/>
          <p:nvPr/>
        </p:nvSpPr>
        <p:spPr>
          <a:xfrm>
            <a:off x="596900" y="1092200"/>
            <a:ext cx="3073400" cy="1015663"/>
          </a:xfrm>
          <a:prstGeom prst="rect">
            <a:avLst/>
          </a:prstGeom>
          <a:noFill/>
        </p:spPr>
        <p:txBody>
          <a:bodyPr wrap="square" rtlCol="0">
            <a:spAutoFit/>
          </a:bodyPr>
          <a:lstStyle/>
          <a:p>
            <a:r>
              <a:rPr lang="en-US" sz="1800" dirty="0" smtClean="0">
                <a:solidFill>
                  <a:srgbClr val="124F5B"/>
                </a:solidFill>
                <a:latin typeface="AoyagiKouzanFontT"/>
                <a:cs typeface="AoyagiKouzanFontT"/>
              </a:rPr>
              <a:t>❏ </a:t>
            </a:r>
            <a:r>
              <a:rPr lang="en-US" spc="-10" dirty="0" smtClean="0">
                <a:solidFill>
                  <a:srgbClr val="124F5B"/>
                </a:solidFill>
                <a:latin typeface="Verdana"/>
                <a:cs typeface="Verdana"/>
              </a:rPr>
              <a:t>There </a:t>
            </a:r>
            <a:r>
              <a:rPr lang="en-US" spc="-35" dirty="0" smtClean="0">
                <a:solidFill>
                  <a:srgbClr val="124F5B"/>
                </a:solidFill>
                <a:latin typeface="Verdana"/>
                <a:cs typeface="Verdana"/>
              </a:rPr>
              <a:t>is </a:t>
            </a:r>
            <a:r>
              <a:rPr lang="en-US" spc="-20" dirty="0" smtClean="0">
                <a:solidFill>
                  <a:srgbClr val="124F5B"/>
                </a:solidFill>
                <a:latin typeface="Verdana"/>
                <a:cs typeface="Verdana"/>
              </a:rPr>
              <a:t>a </a:t>
            </a:r>
            <a:r>
              <a:rPr lang="en-US" spc="20" dirty="0" smtClean="0">
                <a:solidFill>
                  <a:srgbClr val="124F5B"/>
                </a:solidFill>
                <a:latin typeface="Verdana"/>
                <a:cs typeface="Verdana"/>
              </a:rPr>
              <a:t>strong </a:t>
            </a:r>
            <a:r>
              <a:rPr lang="en-US" b="1" spc="-70" dirty="0" smtClean="0">
                <a:solidFill>
                  <a:srgbClr val="124F5B"/>
                </a:solidFill>
                <a:latin typeface="Verdana"/>
                <a:cs typeface="Verdana"/>
              </a:rPr>
              <a:t>positive  </a:t>
            </a:r>
            <a:r>
              <a:rPr lang="en-US" spc="5" dirty="0" smtClean="0">
                <a:solidFill>
                  <a:srgbClr val="124F5B"/>
                </a:solidFill>
                <a:latin typeface="Verdana"/>
                <a:cs typeface="Verdana"/>
              </a:rPr>
              <a:t>correlation </a:t>
            </a:r>
            <a:r>
              <a:rPr lang="en-US" spc="40" dirty="0" smtClean="0">
                <a:solidFill>
                  <a:srgbClr val="124F5B"/>
                </a:solidFill>
                <a:latin typeface="Verdana"/>
                <a:cs typeface="Verdana"/>
              </a:rPr>
              <a:t>between </a:t>
            </a:r>
            <a:r>
              <a:rPr lang="en-US" spc="35" dirty="0" smtClean="0">
                <a:solidFill>
                  <a:srgbClr val="124F5B"/>
                </a:solidFill>
                <a:latin typeface="Verdana"/>
                <a:cs typeface="Verdana"/>
              </a:rPr>
              <a:t>the  </a:t>
            </a:r>
            <a:r>
              <a:rPr lang="en-US" b="1" spc="-90" dirty="0" smtClean="0">
                <a:solidFill>
                  <a:srgbClr val="124F5B"/>
                </a:solidFill>
                <a:latin typeface="Verdana"/>
                <a:cs typeface="Verdana"/>
              </a:rPr>
              <a:t>Reviews </a:t>
            </a:r>
            <a:r>
              <a:rPr lang="en-US" spc="50" dirty="0" smtClean="0">
                <a:solidFill>
                  <a:srgbClr val="124F5B"/>
                </a:solidFill>
                <a:latin typeface="Verdana"/>
                <a:cs typeface="Verdana"/>
              </a:rPr>
              <a:t>and</a:t>
            </a:r>
            <a:r>
              <a:rPr lang="en-US" spc="-195" dirty="0" smtClean="0">
                <a:solidFill>
                  <a:srgbClr val="124F5B"/>
                </a:solidFill>
                <a:latin typeface="Verdana"/>
                <a:cs typeface="Verdana"/>
              </a:rPr>
              <a:t> </a:t>
            </a:r>
            <a:r>
              <a:rPr lang="en-US" b="1" spc="-135" dirty="0" smtClean="0">
                <a:solidFill>
                  <a:srgbClr val="124F5B"/>
                </a:solidFill>
                <a:latin typeface="Verdana"/>
                <a:cs typeface="Verdana"/>
              </a:rPr>
              <a:t>Installs</a:t>
            </a:r>
            <a:r>
              <a:rPr lang="en-US" spc="-135" dirty="0" smtClean="0">
                <a:solidFill>
                  <a:srgbClr val="124F5B"/>
                </a:solidFill>
                <a:latin typeface="Verdana"/>
                <a:cs typeface="Verdana"/>
              </a:rPr>
              <a:t>.</a:t>
            </a:r>
            <a:endParaRPr lang="en-US" dirty="0" smtClean="0">
              <a:latin typeface="Verdana"/>
              <a:cs typeface="Verdana"/>
            </a:endParaRPr>
          </a:p>
          <a:p>
            <a:endParaRPr lang="en-US" dirty="0"/>
          </a:p>
        </p:txBody>
      </p:sp>
      <p:sp>
        <p:nvSpPr>
          <p:cNvPr id="15" name="TextBox 14"/>
          <p:cNvSpPr txBox="1"/>
          <p:nvPr/>
        </p:nvSpPr>
        <p:spPr>
          <a:xfrm>
            <a:off x="596900" y="2032000"/>
            <a:ext cx="3035300" cy="738664"/>
          </a:xfrm>
          <a:prstGeom prst="rect">
            <a:avLst/>
          </a:prstGeom>
          <a:noFill/>
        </p:spPr>
        <p:txBody>
          <a:bodyPr wrap="square" rtlCol="0">
            <a:spAutoFit/>
          </a:bodyPr>
          <a:lstStyle/>
          <a:p>
            <a:r>
              <a:rPr lang="en-US" dirty="0" smtClean="0">
                <a:solidFill>
                  <a:srgbClr val="124F5B"/>
                </a:solidFill>
                <a:latin typeface="AoyagiKouzanFontT"/>
                <a:cs typeface="AoyagiKouzanFontT"/>
              </a:rPr>
              <a:t>❏ The </a:t>
            </a:r>
            <a:r>
              <a:rPr lang="en-US" b="1" dirty="0" smtClean="0">
                <a:solidFill>
                  <a:srgbClr val="124F5B"/>
                </a:solidFill>
                <a:latin typeface="AoyagiKouzanFontT"/>
                <a:cs typeface="AoyagiKouzanFontT"/>
              </a:rPr>
              <a:t>price</a:t>
            </a:r>
            <a:r>
              <a:rPr lang="en-US" dirty="0" smtClean="0">
                <a:solidFill>
                  <a:srgbClr val="124F5B"/>
                </a:solidFill>
                <a:latin typeface="AoyagiKouzanFontT"/>
                <a:cs typeface="AoyagiKouzanFontT"/>
              </a:rPr>
              <a:t> is slightly negatively correlate with the </a:t>
            </a:r>
            <a:r>
              <a:rPr lang="en-US" b="1" dirty="0" smtClean="0">
                <a:solidFill>
                  <a:srgbClr val="124F5B"/>
                </a:solidFill>
                <a:latin typeface="AoyagiKouzanFontT"/>
                <a:cs typeface="AoyagiKouzanFontT"/>
              </a:rPr>
              <a:t>Rating</a:t>
            </a:r>
            <a:r>
              <a:rPr lang="en-US" dirty="0" smtClean="0">
                <a:solidFill>
                  <a:srgbClr val="124F5B"/>
                </a:solidFill>
                <a:latin typeface="AoyagiKouzanFontT"/>
                <a:cs typeface="AoyagiKouzanFontT"/>
              </a:rPr>
              <a:t>, </a:t>
            </a:r>
            <a:r>
              <a:rPr lang="en-US" b="1" dirty="0" smtClean="0">
                <a:solidFill>
                  <a:srgbClr val="124F5B"/>
                </a:solidFill>
                <a:latin typeface="AoyagiKouzanFontT"/>
                <a:cs typeface="AoyagiKouzanFontT"/>
              </a:rPr>
              <a:t>Reviews</a:t>
            </a:r>
            <a:r>
              <a:rPr lang="en-US" dirty="0" smtClean="0">
                <a:solidFill>
                  <a:srgbClr val="124F5B"/>
                </a:solidFill>
                <a:latin typeface="AoyagiKouzanFontT"/>
                <a:cs typeface="AoyagiKouzanFontT"/>
              </a:rPr>
              <a:t>, </a:t>
            </a:r>
            <a:r>
              <a:rPr lang="en-US" b="1" dirty="0" smtClean="0">
                <a:solidFill>
                  <a:srgbClr val="124F5B"/>
                </a:solidFill>
                <a:latin typeface="AoyagiKouzanFontT"/>
                <a:cs typeface="AoyagiKouzanFontT"/>
              </a:rPr>
              <a:t>Installs</a:t>
            </a:r>
            <a:r>
              <a:rPr lang="en-US" dirty="0" smtClean="0">
                <a:solidFill>
                  <a:srgbClr val="124F5B"/>
                </a:solidFill>
                <a:latin typeface="AoyagiKouzanFontT"/>
                <a:cs typeface="AoyagiKouzanFontT"/>
              </a:rPr>
              <a:t>.</a:t>
            </a:r>
            <a:endParaRPr lang="en-US" dirty="0"/>
          </a:p>
        </p:txBody>
      </p:sp>
      <p:sp>
        <p:nvSpPr>
          <p:cNvPr id="16" name="TextBox 15"/>
          <p:cNvSpPr txBox="1"/>
          <p:nvPr/>
        </p:nvSpPr>
        <p:spPr>
          <a:xfrm>
            <a:off x="622300" y="2908300"/>
            <a:ext cx="2997200" cy="738664"/>
          </a:xfrm>
          <a:prstGeom prst="rect">
            <a:avLst/>
          </a:prstGeom>
          <a:noFill/>
        </p:spPr>
        <p:txBody>
          <a:bodyPr wrap="square" rtlCol="0">
            <a:spAutoFit/>
          </a:bodyPr>
          <a:lstStyle/>
          <a:p>
            <a:r>
              <a:rPr lang="en-US" dirty="0" smtClean="0">
                <a:solidFill>
                  <a:srgbClr val="124F5B"/>
                </a:solidFill>
                <a:latin typeface="AoyagiKouzanFontT"/>
                <a:cs typeface="AoyagiKouzanFontT"/>
              </a:rPr>
              <a:t>❏ The </a:t>
            </a:r>
            <a:r>
              <a:rPr lang="en-US" b="1" dirty="0" smtClean="0">
                <a:solidFill>
                  <a:srgbClr val="124F5B"/>
                </a:solidFill>
                <a:latin typeface="AoyagiKouzanFontT"/>
                <a:cs typeface="AoyagiKouzanFontT"/>
              </a:rPr>
              <a:t>Rating</a:t>
            </a:r>
            <a:r>
              <a:rPr lang="en-US" dirty="0" smtClean="0">
                <a:solidFill>
                  <a:srgbClr val="124F5B"/>
                </a:solidFill>
                <a:latin typeface="AoyagiKouzanFontT"/>
                <a:cs typeface="AoyagiKouzanFontT"/>
              </a:rPr>
              <a:t> is slightly Positively correlated with </a:t>
            </a:r>
            <a:r>
              <a:rPr lang="en-US" b="1" dirty="0" smtClean="0">
                <a:solidFill>
                  <a:srgbClr val="124F5B"/>
                </a:solidFill>
                <a:latin typeface="AoyagiKouzanFontT"/>
                <a:cs typeface="AoyagiKouzanFontT"/>
              </a:rPr>
              <a:t>Installs</a:t>
            </a:r>
            <a:r>
              <a:rPr lang="en-US" dirty="0" smtClean="0">
                <a:solidFill>
                  <a:srgbClr val="124F5B"/>
                </a:solidFill>
                <a:latin typeface="AoyagiKouzanFontT"/>
                <a:cs typeface="AoyagiKouzanFontT"/>
              </a:rPr>
              <a:t> and </a:t>
            </a:r>
            <a:r>
              <a:rPr lang="en-US" b="1" dirty="0" smtClean="0">
                <a:solidFill>
                  <a:srgbClr val="124F5B"/>
                </a:solidFill>
                <a:latin typeface="AoyagiKouzanFontT"/>
                <a:cs typeface="AoyagiKouzanFontT"/>
              </a:rPr>
              <a:t>Reviews</a:t>
            </a:r>
            <a:r>
              <a:rPr lang="en-US" dirty="0" smtClean="0">
                <a:solidFill>
                  <a:srgbClr val="124F5B"/>
                </a:solidFill>
                <a:latin typeface="AoyagiKouzanFontT"/>
                <a:cs typeface="AoyagiKouzanFontT"/>
              </a:rPr>
              <a:t>. </a:t>
            </a:r>
            <a:endParaRPr lang="en-US" dirty="0"/>
          </a:p>
        </p:txBody>
      </p:sp>
      <p:sp>
        <p:nvSpPr>
          <p:cNvPr id="20" name="TextBox 19"/>
          <p:cNvSpPr txBox="1"/>
          <p:nvPr/>
        </p:nvSpPr>
        <p:spPr>
          <a:xfrm>
            <a:off x="723900" y="3860800"/>
            <a:ext cx="2781300" cy="954107"/>
          </a:xfrm>
          <a:prstGeom prst="rect">
            <a:avLst/>
          </a:prstGeom>
          <a:noFill/>
        </p:spPr>
        <p:txBody>
          <a:bodyPr wrap="square" rtlCol="0">
            <a:spAutoFit/>
          </a:bodyPr>
          <a:lstStyle/>
          <a:p>
            <a:r>
              <a:rPr lang="en-US" dirty="0" smtClean="0">
                <a:solidFill>
                  <a:srgbClr val="124F5B"/>
                </a:solidFill>
                <a:latin typeface="AoyagiKouzanFontT"/>
                <a:cs typeface="AoyagiKouzanFontT"/>
              </a:rPr>
              <a:t>❏ </a:t>
            </a:r>
            <a:r>
              <a:rPr lang="en-US" b="1" dirty="0" err="1" smtClean="0">
                <a:solidFill>
                  <a:srgbClr val="124F5B"/>
                </a:solidFill>
                <a:latin typeface="AoyagiKouzanFontT"/>
                <a:cs typeface="AoyagiKouzanFontT"/>
              </a:rPr>
              <a:t>number_postive_R</a:t>
            </a:r>
            <a:r>
              <a:rPr lang="en-US" dirty="0" smtClean="0">
                <a:solidFill>
                  <a:srgbClr val="124F5B"/>
                </a:solidFill>
                <a:latin typeface="AoyagiKouzanFontT"/>
                <a:cs typeface="AoyagiKouzanFontT"/>
              </a:rPr>
              <a:t>, </a:t>
            </a:r>
            <a:r>
              <a:rPr lang="en-US" b="1" dirty="0" err="1" smtClean="0">
                <a:solidFill>
                  <a:srgbClr val="124F5B"/>
                </a:solidFill>
                <a:latin typeface="AoyagiKouzanFontT"/>
                <a:cs typeface="AoyagiKouzanFontT"/>
              </a:rPr>
              <a:t>number_negative_R</a:t>
            </a:r>
            <a:r>
              <a:rPr lang="en-US" dirty="0" smtClean="0">
                <a:solidFill>
                  <a:srgbClr val="124F5B"/>
                </a:solidFill>
                <a:latin typeface="AoyagiKouzanFontT"/>
                <a:cs typeface="AoyagiKouzanFontT"/>
              </a:rPr>
              <a:t> , </a:t>
            </a:r>
            <a:r>
              <a:rPr lang="en-US" b="1" dirty="0" err="1" smtClean="0">
                <a:solidFill>
                  <a:srgbClr val="124F5B"/>
                </a:solidFill>
                <a:latin typeface="AoyagiKouzanFontT"/>
                <a:cs typeface="AoyagiKouzanFontT"/>
              </a:rPr>
              <a:t>number_nuetral_R</a:t>
            </a:r>
            <a:r>
              <a:rPr lang="en-US" dirty="0" smtClean="0">
                <a:solidFill>
                  <a:srgbClr val="124F5B"/>
                </a:solidFill>
                <a:latin typeface="AoyagiKouzanFontT"/>
                <a:cs typeface="AoyagiKouzanFontT"/>
              </a:rPr>
              <a:t> is strongly correlated to each other.</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r>
              <a:rPr lang="en-US" sz="2400" b="1" dirty="0" smtClean="0">
                <a:solidFill>
                  <a:schemeClr val="tx1">
                    <a:lumMod val="75000"/>
                  </a:schemeClr>
                </a:solidFill>
              </a:rPr>
              <a:t>Top categories on Google </a:t>
            </a:r>
            <a:r>
              <a:rPr lang="en-US" sz="2400" b="1" dirty="0" err="1" smtClean="0">
                <a:solidFill>
                  <a:schemeClr val="tx1">
                    <a:lumMod val="75000"/>
                  </a:schemeClr>
                </a:solidFill>
              </a:rPr>
              <a:t>Playstore</a:t>
            </a:r>
            <a:r>
              <a:rPr lang="en-US" sz="2400" dirty="0" smtClean="0">
                <a:solidFill>
                  <a:schemeClr val="tx1">
                    <a:lumMod val="75000"/>
                  </a:schemeClr>
                </a:solidFill>
              </a:rPr>
              <a:t>.</a:t>
            </a:r>
            <a:endParaRPr lang="en-US" sz="2400" dirty="0">
              <a:solidFill>
                <a:schemeClr val="tx1">
                  <a:lumMod val="75000"/>
                </a:schemeClr>
              </a:solidFill>
            </a:endParaRPr>
          </a:p>
        </p:txBody>
      </p:sp>
      <p:sp>
        <p:nvSpPr>
          <p:cNvPr id="12" name="object 13">
            <a:extLst>
              <a:ext uri="{FF2B5EF4-FFF2-40B4-BE49-F238E27FC236}">
                <a16:creationId xmlns=""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pic>
        <p:nvPicPr>
          <p:cNvPr id="8" name="Picture 7" descr="top_category.png"/>
          <p:cNvPicPr>
            <a:picLocks noChangeAspect="1"/>
          </p:cNvPicPr>
          <p:nvPr/>
        </p:nvPicPr>
        <p:blipFill>
          <a:blip r:embed="rId3"/>
          <a:stretch>
            <a:fillRect/>
          </a:stretch>
        </p:blipFill>
        <p:spPr>
          <a:xfrm>
            <a:off x="0" y="787400"/>
            <a:ext cx="9144000" cy="4356100"/>
          </a:xfrm>
          <a:prstGeom prst="rect">
            <a:avLst/>
          </a:prstGeom>
        </p:spPr>
      </p:pic>
      <p:sp>
        <p:nvSpPr>
          <p:cNvPr id="9" name="TextBox 8"/>
          <p:cNvSpPr txBox="1"/>
          <p:nvPr/>
        </p:nvSpPr>
        <p:spPr>
          <a:xfrm>
            <a:off x="4038600" y="1308100"/>
            <a:ext cx="4940300" cy="1169551"/>
          </a:xfrm>
          <a:prstGeom prst="rect">
            <a:avLst/>
          </a:prstGeom>
          <a:noFill/>
        </p:spPr>
        <p:txBody>
          <a:bodyPr wrap="square" rtlCol="0">
            <a:spAutoFit/>
          </a:bodyPr>
          <a:lstStyle/>
          <a:p>
            <a:r>
              <a:rPr lang="en-US" dirty="0" smtClean="0"/>
              <a:t>There is total 33 Categories in play store dataset.</a:t>
            </a:r>
          </a:p>
          <a:p>
            <a:r>
              <a:rPr lang="en-US" dirty="0" smtClean="0"/>
              <a:t>Out of that </a:t>
            </a:r>
            <a:r>
              <a:rPr lang="en-US" b="1" dirty="0" smtClean="0"/>
              <a:t>Family</a:t>
            </a:r>
            <a:r>
              <a:rPr lang="en-US" dirty="0" smtClean="0"/>
              <a:t>, </a:t>
            </a:r>
            <a:r>
              <a:rPr lang="en-US" b="1" dirty="0" smtClean="0"/>
              <a:t>Game</a:t>
            </a:r>
            <a:r>
              <a:rPr lang="en-US" dirty="0" smtClean="0"/>
              <a:t>, </a:t>
            </a:r>
            <a:r>
              <a:rPr lang="en-US" b="1" dirty="0" smtClean="0"/>
              <a:t>Tools</a:t>
            </a:r>
            <a:r>
              <a:rPr lang="en-US" dirty="0" smtClean="0"/>
              <a:t> is highly effective Categories.</a:t>
            </a:r>
          </a:p>
          <a:p>
            <a:r>
              <a:rPr lang="en-US" dirty="0" smtClean="0"/>
              <a:t>Family have more than 1750 apps, approx 1000 apps are in Game and 750 apps in Tools Category.</a:t>
            </a:r>
            <a:endParaRPr lang="en-US" dirty="0"/>
          </a:p>
        </p:txBody>
      </p:sp>
      <p:sp>
        <p:nvSpPr>
          <p:cNvPr id="14" name="object 7">
            <a:extLst>
              <a:ext uri="{FF2B5EF4-FFF2-40B4-BE49-F238E27FC236}">
                <a16:creationId xmlns="" xmlns:a16="http://schemas.microsoft.com/office/drawing/2014/main" id="{FD67CF62-CA48-A720-EE63-ECE3EC1AA72B}"/>
              </a:ext>
            </a:extLst>
          </p:cNvPr>
          <p:cNvSpPr/>
          <p:nvPr/>
        </p:nvSpPr>
        <p:spPr>
          <a:xfrm>
            <a:off x="3898900" y="1181100"/>
            <a:ext cx="5080000" cy="146050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5" name="object 5">
            <a:extLst>
              <a:ext uri="{FF2B5EF4-FFF2-40B4-BE49-F238E27FC236}">
                <a16:creationId xmlns="" xmlns:a16="http://schemas.microsoft.com/office/drawing/2014/main" id="{8B42D474-0323-E214-3063-04B1DFE87672}"/>
              </a:ext>
            </a:extLst>
          </p:cNvPr>
          <p:cNvPicPr/>
          <p:nvPr/>
        </p:nvPicPr>
        <p:blipFill>
          <a:blip r:embed="rId4" cstate="print">
            <a:extLst>
              <a:ext uri="{BEBA8EAE-BF5A-486C-A8C5-ECC9F3942E4B}">
                <a14:imgProps xmlns="" xmlns:a14="http://schemas.microsoft.com/office/drawing/2010/main">
                  <a14:imgLayer r:embed="rId5">
                    <a14:imgEffect>
                      <a14:colorTemperature colorTemp="8800"/>
                    </a14:imgEffect>
                  </a14:imgLayer>
                </a14:imgProps>
              </a:ext>
            </a:extLst>
          </a:blip>
          <a:stretch>
            <a:fillRect/>
          </a:stretch>
        </p:blipFill>
        <p:spPr>
          <a:xfrm>
            <a:off x="5685541" y="2768600"/>
            <a:ext cx="2991612" cy="1058924"/>
          </a:xfrm>
          <a:prstGeom prst="rect">
            <a:avLst/>
          </a:prstGeom>
        </p:spPr>
      </p:pic>
    </p:spTree>
    <p:extLst>
      <p:ext uri="{BB962C8B-B14F-4D97-AF65-F5344CB8AC3E}">
        <p14:creationId xmlns="" xmlns:p14="http://schemas.microsoft.com/office/powerpoint/2010/main" val="3077194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301" y="445135"/>
            <a:ext cx="7594599" cy="572770"/>
          </a:xfrm>
        </p:spPr>
        <p:txBody>
          <a:bodyPr/>
          <a:lstStyle/>
          <a:p>
            <a:r>
              <a:rPr lang="en-US" dirty="0" smtClean="0"/>
              <a:t>% of apps share in each categories.</a:t>
            </a:r>
            <a:endParaRPr lang="en-US" dirty="0"/>
          </a:p>
        </p:txBody>
      </p:sp>
      <p:sp>
        <p:nvSpPr>
          <p:cNvPr id="5" name="object 13">
            <a:extLst>
              <a:ext uri="{FF2B5EF4-FFF2-40B4-BE49-F238E27FC236}">
                <a16:creationId xmlns="" xmlns:a16="http://schemas.microsoft.com/office/drawing/2014/main" id="{BB606D48-4CA2-6EBF-22DA-B849D15B78AC}"/>
              </a:ext>
            </a:extLst>
          </p:cNvPr>
          <p:cNvSpPr/>
          <p:nvPr/>
        </p:nvSpPr>
        <p:spPr>
          <a:xfrm>
            <a:off x="287034" y="539889"/>
            <a:ext cx="513258" cy="506273"/>
          </a:xfrm>
          <a:prstGeom prst="rect">
            <a:avLst/>
          </a:prstGeom>
          <a:blipFill>
            <a:blip r:embed="rId2" cstate="print"/>
            <a:stretch>
              <a:fillRect/>
            </a:stretch>
          </a:blipFill>
        </p:spPr>
        <p:txBody>
          <a:bodyPr wrap="square" lIns="0" tIns="0" rIns="0" bIns="0" rtlCol="0"/>
          <a:lstStyle/>
          <a:p>
            <a:endParaRPr/>
          </a:p>
        </p:txBody>
      </p:sp>
      <p:pic>
        <p:nvPicPr>
          <p:cNvPr id="6" name="Picture 5" descr="p_apps_cat.png"/>
          <p:cNvPicPr>
            <a:picLocks noChangeAspect="1"/>
          </p:cNvPicPr>
          <p:nvPr/>
        </p:nvPicPr>
        <p:blipFill>
          <a:blip r:embed="rId3"/>
          <a:stretch>
            <a:fillRect/>
          </a:stretch>
        </p:blipFill>
        <p:spPr>
          <a:xfrm>
            <a:off x="4584699" y="1016000"/>
            <a:ext cx="4405033" cy="4127500"/>
          </a:xfrm>
          <a:prstGeom prst="rect">
            <a:avLst/>
          </a:prstGeom>
        </p:spPr>
      </p:pic>
      <p:sp>
        <p:nvSpPr>
          <p:cNvPr id="7" name="TextBox 6"/>
          <p:cNvSpPr txBox="1"/>
          <p:nvPr/>
        </p:nvSpPr>
        <p:spPr>
          <a:xfrm>
            <a:off x="609600" y="2260601"/>
            <a:ext cx="3505200" cy="2031325"/>
          </a:xfrm>
          <a:prstGeom prst="rect">
            <a:avLst/>
          </a:prstGeom>
          <a:noFill/>
        </p:spPr>
        <p:txBody>
          <a:bodyPr wrap="square" rtlCol="0">
            <a:spAutoFit/>
          </a:bodyPr>
          <a:lstStyle/>
          <a:p>
            <a:r>
              <a:rPr lang="en-US" dirty="0" smtClean="0">
                <a:solidFill>
                  <a:srgbClr val="124F5B"/>
                </a:solidFill>
                <a:latin typeface="AoyagiKouzanFontT"/>
                <a:cs typeface="AoyagiKouzanFontT"/>
              </a:rPr>
              <a:t>❏ </a:t>
            </a:r>
            <a:r>
              <a:rPr lang="en-US" dirty="0" smtClean="0"/>
              <a:t>Here we can see that highest number   of percentage of app is belongs to </a:t>
            </a:r>
            <a:r>
              <a:rPr lang="en-US" b="1" dirty="0" smtClean="0"/>
              <a:t>GAME</a:t>
            </a:r>
            <a:r>
              <a:rPr lang="en-US" dirty="0" smtClean="0"/>
              <a:t>,</a:t>
            </a:r>
            <a:r>
              <a:rPr lang="en-US" b="1" dirty="0" smtClean="0"/>
              <a:t>FAMILY</a:t>
            </a:r>
            <a:r>
              <a:rPr lang="en-US" dirty="0" smtClean="0"/>
              <a:t> AND </a:t>
            </a:r>
            <a:r>
              <a:rPr lang="en-US" b="1" dirty="0" smtClean="0"/>
              <a:t>TOOLS</a:t>
            </a:r>
            <a:r>
              <a:rPr lang="en-US" dirty="0" smtClean="0"/>
              <a:t> categories.</a:t>
            </a:r>
          </a:p>
          <a:p>
            <a:r>
              <a:rPr lang="en-US" dirty="0" smtClean="0">
                <a:solidFill>
                  <a:schemeClr val="accent2"/>
                </a:solidFill>
                <a:latin typeface="AoyagiKouzanFontT"/>
                <a:cs typeface="AoyagiKouzanFontT"/>
              </a:rPr>
              <a:t>❏ Family have </a:t>
            </a:r>
            <a:r>
              <a:rPr lang="en-US" b="1" dirty="0" smtClean="0">
                <a:solidFill>
                  <a:schemeClr val="accent2"/>
                </a:solidFill>
                <a:latin typeface="AoyagiKouzanFontT"/>
                <a:cs typeface="AoyagiKouzanFontT"/>
              </a:rPr>
              <a:t>18.96</a:t>
            </a:r>
            <a:r>
              <a:rPr lang="en-US" dirty="0" smtClean="0">
                <a:solidFill>
                  <a:schemeClr val="accent2"/>
                </a:solidFill>
                <a:latin typeface="AoyagiKouzanFontT"/>
                <a:cs typeface="AoyagiKouzanFontT"/>
              </a:rPr>
              <a:t> , Game have </a:t>
            </a:r>
            <a:r>
              <a:rPr lang="en-US" b="1" dirty="0" smtClean="0">
                <a:solidFill>
                  <a:schemeClr val="accent2"/>
                </a:solidFill>
                <a:latin typeface="AoyagiKouzanFontT"/>
                <a:cs typeface="AoyagiKouzanFontT"/>
              </a:rPr>
              <a:t>9.94</a:t>
            </a:r>
            <a:r>
              <a:rPr lang="en-US" dirty="0" smtClean="0">
                <a:solidFill>
                  <a:schemeClr val="accent2"/>
                </a:solidFill>
                <a:latin typeface="AoyagiKouzanFontT"/>
                <a:cs typeface="AoyagiKouzanFontT"/>
              </a:rPr>
              <a:t> and Tools have </a:t>
            </a:r>
            <a:r>
              <a:rPr lang="en-US" b="1" dirty="0" smtClean="0">
                <a:solidFill>
                  <a:schemeClr val="accent2"/>
                </a:solidFill>
                <a:latin typeface="AoyagiKouzanFontT"/>
                <a:cs typeface="AoyagiKouzanFontT"/>
              </a:rPr>
              <a:t>8.55</a:t>
            </a:r>
            <a:r>
              <a:rPr lang="en-US" dirty="0" smtClean="0">
                <a:solidFill>
                  <a:schemeClr val="accent2"/>
                </a:solidFill>
                <a:latin typeface="AoyagiKouzanFontT"/>
                <a:cs typeface="AoyagiKouzanFontT"/>
              </a:rPr>
              <a:t> percentage of Apps share and these three Apps have </a:t>
            </a:r>
            <a:r>
              <a:rPr lang="en-US" b="1" dirty="0" smtClean="0">
                <a:solidFill>
                  <a:schemeClr val="accent2"/>
                </a:solidFill>
                <a:latin typeface="AoyagiKouzanFontT"/>
                <a:cs typeface="AoyagiKouzanFontT"/>
              </a:rPr>
              <a:t>total 37.45</a:t>
            </a:r>
            <a:r>
              <a:rPr lang="en-US" dirty="0" smtClean="0">
                <a:solidFill>
                  <a:schemeClr val="accent2"/>
                </a:solidFill>
                <a:latin typeface="AoyagiKouzanFontT"/>
                <a:cs typeface="AoyagiKouzanFontT"/>
              </a:rPr>
              <a:t> percent share</a:t>
            </a:r>
            <a:r>
              <a:rPr lang="en-US" dirty="0" smtClean="0">
                <a:solidFill>
                  <a:srgbClr val="124F5B"/>
                </a:solidFill>
                <a:latin typeface="AoyagiKouzanFontT"/>
                <a:cs typeface="AoyagiKouzanFontT"/>
              </a:rPr>
              <a:t>.</a:t>
            </a:r>
            <a:endParaRPr lang="en-US" dirty="0" smtClean="0"/>
          </a:p>
          <a:p>
            <a:endParaRPr lang="en-US" dirty="0" smtClean="0"/>
          </a:p>
          <a:p>
            <a:endParaRPr lang="en-US" dirty="0"/>
          </a:p>
        </p:txBody>
      </p:sp>
      <p:sp>
        <p:nvSpPr>
          <p:cNvPr id="8" name="object 7">
            <a:extLst>
              <a:ext uri="{FF2B5EF4-FFF2-40B4-BE49-F238E27FC236}">
                <a16:creationId xmlns="" xmlns:a16="http://schemas.microsoft.com/office/drawing/2014/main" id="{FD67CF62-CA48-A720-EE63-ECE3EC1AA72B}"/>
              </a:ext>
            </a:extLst>
          </p:cNvPr>
          <p:cNvSpPr/>
          <p:nvPr/>
        </p:nvSpPr>
        <p:spPr>
          <a:xfrm>
            <a:off x="469900" y="2176338"/>
            <a:ext cx="3771900" cy="169716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CE0B085-6C59-2944-907B-6CB4D252E0BC}"/>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 xmlns:p14="http://schemas.microsoft.com/office/powerpoint/2010/main" val="42289668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FB35AFC-F138-C3C4-3EFC-45DE481751DF}"/>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0" y="890304"/>
            <a:ext cx="9144000" cy="4063354"/>
          </a:xfrm>
          <a:prstGeom prst="rect">
            <a:avLst/>
          </a:prstGeom>
        </p:spPr>
      </p:pic>
      <p:sp>
        <p:nvSpPr>
          <p:cNvPr id="5" name="TextBox 4">
            <a:extLst>
              <a:ext uri="{FF2B5EF4-FFF2-40B4-BE49-F238E27FC236}">
                <a16:creationId xmlns="" xmlns:a16="http://schemas.microsoft.com/office/drawing/2014/main" id="{27C50634-A1C7-CD1E-6BB3-17CBABC123DD}"/>
              </a:ext>
            </a:extLst>
          </p:cNvPr>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 xmlns:a16="http://schemas.microsoft.com/office/drawing/2014/main" id="{2DC0F9A9-220B-D279-ECD2-665CC5D8878F}"/>
              </a:ext>
            </a:extLst>
          </p:cNvPr>
          <p:cNvSpPr/>
          <p:nvPr/>
        </p:nvSpPr>
        <p:spPr>
          <a:xfrm>
            <a:off x="545520" y="189842"/>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 xmlns:a16="http://schemas.microsoft.com/office/drawing/2014/main"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p>
        </p:txBody>
      </p:sp>
      <p:sp>
        <p:nvSpPr>
          <p:cNvPr id="9" name="object 7">
            <a:extLst>
              <a:ext uri="{FF2B5EF4-FFF2-40B4-BE49-F238E27FC236}">
                <a16:creationId xmlns="" xmlns:a16="http://schemas.microsoft.com/office/drawing/2014/main"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3408522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199" y="216535"/>
            <a:ext cx="7371715" cy="572770"/>
          </a:xfrm>
        </p:spPr>
        <p:txBody>
          <a:bodyPr/>
          <a:lstStyle/>
          <a:p>
            <a:r>
              <a:rPr lang="en-US" dirty="0" smtClean="0"/>
              <a:t>Top 10 Apps in top 3 categories.</a:t>
            </a:r>
            <a:endParaRPr lang="en-US" dirty="0"/>
          </a:p>
        </p:txBody>
      </p:sp>
      <p:sp>
        <p:nvSpPr>
          <p:cNvPr id="4" name="object 13">
            <a:extLst>
              <a:ext uri="{FF2B5EF4-FFF2-40B4-BE49-F238E27FC236}">
                <a16:creationId xmlns="" xmlns:a16="http://schemas.microsoft.com/office/drawing/2014/main" id="{2DC0F9A9-220B-D279-ECD2-665CC5D8878F}"/>
              </a:ext>
            </a:extLst>
          </p:cNvPr>
          <p:cNvSpPr/>
          <p:nvPr/>
        </p:nvSpPr>
        <p:spPr>
          <a:xfrm>
            <a:off x="431220" y="266042"/>
            <a:ext cx="513258" cy="506273"/>
          </a:xfrm>
          <a:prstGeom prst="rect">
            <a:avLst/>
          </a:prstGeom>
          <a:blipFill>
            <a:blip r:embed="rId2" cstate="print"/>
            <a:stretch>
              <a:fillRect/>
            </a:stretch>
          </a:blipFill>
        </p:spPr>
        <p:txBody>
          <a:bodyPr wrap="square" lIns="0" tIns="0" rIns="0" bIns="0" rtlCol="0"/>
          <a:lstStyle/>
          <a:p>
            <a:endParaRPr/>
          </a:p>
        </p:txBody>
      </p:sp>
      <p:pic>
        <p:nvPicPr>
          <p:cNvPr id="5" name="Picture 4" descr="tp_1.png"/>
          <p:cNvPicPr>
            <a:picLocks noChangeAspect="1"/>
          </p:cNvPicPr>
          <p:nvPr/>
        </p:nvPicPr>
        <p:blipFill>
          <a:blip r:embed="rId3"/>
          <a:stretch>
            <a:fillRect/>
          </a:stretch>
        </p:blipFill>
        <p:spPr>
          <a:xfrm>
            <a:off x="165100" y="927100"/>
            <a:ext cx="2743200" cy="3797300"/>
          </a:xfrm>
          <a:prstGeom prst="rect">
            <a:avLst/>
          </a:prstGeom>
          <a:ln>
            <a:noFill/>
          </a:ln>
          <a:effectLst>
            <a:outerShdw blurRad="292100" dist="139700" dir="2700000" algn="tl" rotWithShape="0">
              <a:srgbClr val="333333">
                <a:alpha val="65000"/>
              </a:srgbClr>
            </a:outerShdw>
          </a:effectLst>
        </p:spPr>
      </p:pic>
      <p:pic>
        <p:nvPicPr>
          <p:cNvPr id="6" name="Picture 5" descr="ta_2.png"/>
          <p:cNvPicPr>
            <a:picLocks noChangeAspect="1"/>
          </p:cNvPicPr>
          <p:nvPr/>
        </p:nvPicPr>
        <p:blipFill>
          <a:blip r:embed="rId4"/>
          <a:stretch>
            <a:fillRect/>
          </a:stretch>
        </p:blipFill>
        <p:spPr>
          <a:xfrm>
            <a:off x="3017105" y="977900"/>
            <a:ext cx="3383695" cy="2870200"/>
          </a:xfrm>
          <a:prstGeom prst="rect">
            <a:avLst/>
          </a:prstGeom>
          <a:ln>
            <a:noFill/>
          </a:ln>
          <a:effectLst>
            <a:outerShdw blurRad="292100" dist="139700" dir="2700000" algn="tl" rotWithShape="0">
              <a:srgbClr val="333333">
                <a:alpha val="65000"/>
              </a:srgbClr>
            </a:outerShdw>
          </a:effectLst>
        </p:spPr>
      </p:pic>
      <p:pic>
        <p:nvPicPr>
          <p:cNvPr id="7" name="Picture 6" descr="ta_3.png"/>
          <p:cNvPicPr>
            <a:picLocks noChangeAspect="1"/>
          </p:cNvPicPr>
          <p:nvPr/>
        </p:nvPicPr>
        <p:blipFill>
          <a:blip r:embed="rId5"/>
          <a:stretch>
            <a:fillRect/>
          </a:stretch>
        </p:blipFill>
        <p:spPr>
          <a:xfrm>
            <a:off x="6489700" y="749300"/>
            <a:ext cx="2501900" cy="377190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35000" y="1155700"/>
            <a:ext cx="2108200" cy="1138773"/>
          </a:xfrm>
          <a:prstGeom prst="rect">
            <a:avLst/>
          </a:prstGeom>
          <a:noFill/>
        </p:spPr>
        <p:txBody>
          <a:bodyPr wrap="square" rtlCol="0">
            <a:spAutoFit/>
          </a:bodyPr>
          <a:lstStyle/>
          <a:p>
            <a:r>
              <a:rPr lang="en-US" sz="900" spc="30" dirty="0" smtClean="0">
                <a:solidFill>
                  <a:srgbClr val="124F5C"/>
                </a:solidFill>
                <a:latin typeface="Verdana"/>
                <a:cs typeface="Verdana"/>
              </a:rPr>
              <a:t>This graph </a:t>
            </a:r>
            <a:r>
              <a:rPr lang="en-US" sz="900" spc="15" dirty="0" smtClean="0">
                <a:solidFill>
                  <a:srgbClr val="124F5C"/>
                </a:solidFill>
                <a:latin typeface="Verdana"/>
                <a:cs typeface="Verdana"/>
              </a:rPr>
              <a:t>shows </a:t>
            </a:r>
            <a:r>
              <a:rPr lang="en-US" sz="900" spc="30" dirty="0" smtClean="0">
                <a:solidFill>
                  <a:srgbClr val="124F5C"/>
                </a:solidFill>
                <a:latin typeface="Verdana"/>
                <a:cs typeface="Verdana"/>
              </a:rPr>
              <a:t>the </a:t>
            </a:r>
            <a:r>
              <a:rPr lang="en-US" sz="900" spc="40" dirty="0" smtClean="0">
                <a:solidFill>
                  <a:srgbClr val="124F5C"/>
                </a:solidFill>
                <a:latin typeface="Verdana"/>
                <a:cs typeface="Verdana"/>
              </a:rPr>
              <a:t>top </a:t>
            </a:r>
            <a:r>
              <a:rPr lang="en-US" sz="900" spc="5" dirty="0" smtClean="0">
                <a:solidFill>
                  <a:srgbClr val="124F5C"/>
                </a:solidFill>
                <a:latin typeface="Verdana"/>
                <a:cs typeface="Verdana"/>
              </a:rPr>
              <a:t>installed  </a:t>
            </a:r>
            <a:r>
              <a:rPr lang="en-US" sz="900" spc="20" dirty="0" smtClean="0">
                <a:solidFill>
                  <a:srgbClr val="124F5C"/>
                </a:solidFill>
                <a:latin typeface="Verdana"/>
                <a:cs typeface="Verdana"/>
              </a:rPr>
              <a:t>apps </a:t>
            </a:r>
            <a:r>
              <a:rPr lang="en-US" sz="900" spc="25" dirty="0" smtClean="0">
                <a:solidFill>
                  <a:srgbClr val="124F5C"/>
                </a:solidFill>
                <a:latin typeface="Verdana"/>
                <a:cs typeface="Verdana"/>
              </a:rPr>
              <a:t>in </a:t>
            </a:r>
            <a:r>
              <a:rPr lang="en-US" sz="900" spc="30" dirty="0" smtClean="0">
                <a:solidFill>
                  <a:srgbClr val="124F5C"/>
                </a:solidFill>
                <a:latin typeface="Verdana"/>
                <a:cs typeface="Verdana"/>
              </a:rPr>
              <a:t>the </a:t>
            </a:r>
            <a:r>
              <a:rPr lang="en-US" sz="900" b="1" spc="-20" dirty="0" smtClean="0">
                <a:solidFill>
                  <a:srgbClr val="124F5C"/>
                </a:solidFill>
                <a:latin typeface="Verdana"/>
                <a:cs typeface="Verdana"/>
              </a:rPr>
              <a:t>‘Games’  </a:t>
            </a:r>
            <a:r>
              <a:rPr lang="en-US" sz="900" spc="-25" dirty="0" smtClean="0">
                <a:solidFill>
                  <a:srgbClr val="124F5C"/>
                </a:solidFill>
                <a:latin typeface="Verdana"/>
                <a:cs typeface="Verdana"/>
              </a:rPr>
              <a:t>category. </a:t>
            </a:r>
            <a:r>
              <a:rPr lang="en-US" sz="900" spc="20" dirty="0" smtClean="0">
                <a:solidFill>
                  <a:srgbClr val="124F5C"/>
                </a:solidFill>
                <a:latin typeface="Verdana"/>
                <a:cs typeface="Verdana"/>
              </a:rPr>
              <a:t>Further</a:t>
            </a:r>
            <a:r>
              <a:rPr lang="en-US" sz="900" spc="-254" dirty="0" smtClean="0">
                <a:solidFill>
                  <a:srgbClr val="124F5C"/>
                </a:solidFill>
                <a:latin typeface="Verdana"/>
                <a:cs typeface="Verdana"/>
              </a:rPr>
              <a:t> </a:t>
            </a:r>
            <a:r>
              <a:rPr lang="en-US" sz="900" spc="30" dirty="0" smtClean="0">
                <a:solidFill>
                  <a:srgbClr val="124F5C"/>
                </a:solidFill>
                <a:latin typeface="Verdana"/>
                <a:cs typeface="Verdana"/>
              </a:rPr>
              <a:t>looking  </a:t>
            </a:r>
            <a:r>
              <a:rPr lang="en-US" sz="900" spc="25" dirty="0" smtClean="0">
                <a:solidFill>
                  <a:srgbClr val="124F5C"/>
                </a:solidFill>
                <a:latin typeface="Verdana"/>
                <a:cs typeface="Verdana"/>
              </a:rPr>
              <a:t>into</a:t>
            </a:r>
            <a:r>
              <a:rPr lang="en-US" sz="900" spc="-155" dirty="0" smtClean="0">
                <a:solidFill>
                  <a:srgbClr val="124F5C"/>
                </a:solidFill>
                <a:latin typeface="Verdana"/>
                <a:cs typeface="Verdana"/>
              </a:rPr>
              <a:t> </a:t>
            </a:r>
            <a:r>
              <a:rPr lang="en-US" sz="900" spc="30" dirty="0" smtClean="0">
                <a:solidFill>
                  <a:srgbClr val="124F5C"/>
                </a:solidFill>
                <a:latin typeface="Verdana"/>
                <a:cs typeface="Verdana"/>
              </a:rPr>
              <a:t>the</a:t>
            </a:r>
            <a:r>
              <a:rPr lang="en-US" sz="900" spc="-155" dirty="0" smtClean="0">
                <a:solidFill>
                  <a:srgbClr val="124F5C"/>
                </a:solidFill>
                <a:latin typeface="Verdana"/>
                <a:cs typeface="Verdana"/>
              </a:rPr>
              <a:t> </a:t>
            </a:r>
            <a:r>
              <a:rPr lang="en-US" sz="900" spc="-10" dirty="0" smtClean="0">
                <a:solidFill>
                  <a:srgbClr val="124F5C"/>
                </a:solidFill>
                <a:latin typeface="Verdana"/>
                <a:cs typeface="Verdana"/>
              </a:rPr>
              <a:t>play</a:t>
            </a:r>
            <a:r>
              <a:rPr lang="en-US" sz="900" spc="-145" dirty="0" smtClean="0">
                <a:solidFill>
                  <a:srgbClr val="124F5C"/>
                </a:solidFill>
                <a:latin typeface="Verdana"/>
                <a:cs typeface="Verdana"/>
              </a:rPr>
              <a:t> </a:t>
            </a:r>
            <a:r>
              <a:rPr lang="en-US" sz="900" spc="-10" dirty="0" smtClean="0">
                <a:solidFill>
                  <a:srgbClr val="124F5C"/>
                </a:solidFill>
                <a:latin typeface="Verdana"/>
                <a:cs typeface="Verdana"/>
              </a:rPr>
              <a:t>store</a:t>
            </a:r>
            <a:r>
              <a:rPr lang="en-US" sz="900" spc="-150" dirty="0" smtClean="0">
                <a:solidFill>
                  <a:srgbClr val="124F5C"/>
                </a:solidFill>
                <a:latin typeface="Verdana"/>
                <a:cs typeface="Verdana"/>
              </a:rPr>
              <a:t> </a:t>
            </a:r>
            <a:r>
              <a:rPr lang="en-US" sz="900" spc="-30" dirty="0" smtClean="0">
                <a:solidFill>
                  <a:srgbClr val="124F5C"/>
                </a:solidFill>
                <a:latin typeface="Verdana"/>
                <a:cs typeface="Verdana"/>
              </a:rPr>
              <a:t>reveals  </a:t>
            </a:r>
            <a:r>
              <a:rPr lang="en-US" sz="900" spc="15" dirty="0" smtClean="0">
                <a:solidFill>
                  <a:srgbClr val="124F5C"/>
                </a:solidFill>
                <a:latin typeface="Verdana"/>
                <a:cs typeface="Verdana"/>
              </a:rPr>
              <a:t>that </a:t>
            </a:r>
            <a:r>
              <a:rPr lang="en-US" sz="900" spc="5" dirty="0" smtClean="0">
                <a:solidFill>
                  <a:srgbClr val="124F5C"/>
                </a:solidFill>
                <a:latin typeface="Verdana"/>
                <a:cs typeface="Verdana"/>
              </a:rPr>
              <a:t>these </a:t>
            </a:r>
            <a:r>
              <a:rPr lang="en-US" sz="900" spc="20" dirty="0" smtClean="0">
                <a:solidFill>
                  <a:srgbClr val="124F5C"/>
                </a:solidFill>
                <a:latin typeface="Verdana"/>
                <a:cs typeface="Verdana"/>
              </a:rPr>
              <a:t>apps </a:t>
            </a:r>
            <a:r>
              <a:rPr lang="en-US" sz="900" spc="-25" dirty="0" smtClean="0">
                <a:solidFill>
                  <a:srgbClr val="124F5C"/>
                </a:solidFill>
                <a:latin typeface="Verdana"/>
                <a:cs typeface="Verdana"/>
              </a:rPr>
              <a:t>are </a:t>
            </a:r>
            <a:r>
              <a:rPr lang="en-US" sz="900" spc="-15" dirty="0" smtClean="0">
                <a:solidFill>
                  <a:srgbClr val="124F5C"/>
                </a:solidFill>
                <a:latin typeface="Verdana"/>
                <a:cs typeface="Verdana"/>
              </a:rPr>
              <a:t>light,  </a:t>
            </a:r>
            <a:r>
              <a:rPr lang="en-US" sz="900" spc="-35" dirty="0" smtClean="0">
                <a:solidFill>
                  <a:srgbClr val="124F5C"/>
                </a:solidFill>
                <a:latin typeface="Verdana"/>
                <a:cs typeface="Verdana"/>
              </a:rPr>
              <a:t>casual, </a:t>
            </a:r>
            <a:r>
              <a:rPr lang="en-US" sz="900" spc="15" dirty="0" smtClean="0">
                <a:solidFill>
                  <a:srgbClr val="124F5C"/>
                </a:solidFill>
                <a:latin typeface="Verdana"/>
                <a:cs typeface="Verdana"/>
              </a:rPr>
              <a:t>single </a:t>
            </a:r>
            <a:r>
              <a:rPr lang="en-US" sz="900" spc="-15" dirty="0" smtClean="0">
                <a:solidFill>
                  <a:srgbClr val="124F5C"/>
                </a:solidFill>
                <a:latin typeface="Verdana"/>
                <a:cs typeface="Verdana"/>
              </a:rPr>
              <a:t>player  games.</a:t>
            </a:r>
            <a:endParaRPr lang="en-US" sz="900" dirty="0" smtClean="0">
              <a:latin typeface="Verdana"/>
              <a:cs typeface="Verdana"/>
            </a:endParaRPr>
          </a:p>
          <a:p>
            <a:endParaRPr lang="en-US" dirty="0"/>
          </a:p>
        </p:txBody>
      </p:sp>
      <p:sp>
        <p:nvSpPr>
          <p:cNvPr id="9" name="TextBox 8"/>
          <p:cNvSpPr txBox="1"/>
          <p:nvPr/>
        </p:nvSpPr>
        <p:spPr>
          <a:xfrm>
            <a:off x="5118100" y="1092200"/>
            <a:ext cx="1257300" cy="784830"/>
          </a:xfrm>
          <a:prstGeom prst="rect">
            <a:avLst/>
          </a:prstGeom>
          <a:noFill/>
        </p:spPr>
        <p:txBody>
          <a:bodyPr wrap="square" rtlCol="0">
            <a:spAutoFit/>
          </a:bodyPr>
          <a:lstStyle/>
          <a:p>
            <a:r>
              <a:rPr lang="en-US" sz="900" spc="30" dirty="0" smtClean="0">
                <a:solidFill>
                  <a:srgbClr val="124F5C"/>
                </a:solidFill>
                <a:latin typeface="Verdana"/>
                <a:cs typeface="Verdana"/>
              </a:rPr>
              <a:t>This graph </a:t>
            </a:r>
            <a:r>
              <a:rPr lang="en-US" sz="900" spc="15" dirty="0" smtClean="0">
                <a:solidFill>
                  <a:srgbClr val="124F5C"/>
                </a:solidFill>
                <a:latin typeface="Verdana"/>
                <a:cs typeface="Verdana"/>
              </a:rPr>
              <a:t>shows </a:t>
            </a:r>
            <a:r>
              <a:rPr lang="en-US" sz="900" spc="30" dirty="0" smtClean="0">
                <a:solidFill>
                  <a:srgbClr val="124F5C"/>
                </a:solidFill>
                <a:latin typeface="Verdana"/>
                <a:cs typeface="Verdana"/>
              </a:rPr>
              <a:t>the </a:t>
            </a:r>
            <a:r>
              <a:rPr lang="en-US" sz="900" spc="40" dirty="0" smtClean="0">
                <a:solidFill>
                  <a:srgbClr val="124F5C"/>
                </a:solidFill>
                <a:latin typeface="Verdana"/>
                <a:cs typeface="Verdana"/>
              </a:rPr>
              <a:t>top </a:t>
            </a:r>
            <a:r>
              <a:rPr lang="en-US" sz="900" spc="5" dirty="0" smtClean="0">
                <a:solidFill>
                  <a:srgbClr val="124F5C"/>
                </a:solidFill>
                <a:latin typeface="Verdana"/>
                <a:cs typeface="Verdana"/>
              </a:rPr>
              <a:t>installed  </a:t>
            </a:r>
            <a:r>
              <a:rPr lang="en-US" sz="900" spc="20" dirty="0" smtClean="0">
                <a:solidFill>
                  <a:srgbClr val="124F5C"/>
                </a:solidFill>
                <a:latin typeface="Verdana"/>
                <a:cs typeface="Verdana"/>
              </a:rPr>
              <a:t>apps </a:t>
            </a:r>
            <a:r>
              <a:rPr lang="en-US" sz="900" spc="25" dirty="0" smtClean="0">
                <a:solidFill>
                  <a:srgbClr val="124F5C"/>
                </a:solidFill>
                <a:latin typeface="Verdana"/>
                <a:cs typeface="Verdana"/>
              </a:rPr>
              <a:t>in </a:t>
            </a:r>
            <a:r>
              <a:rPr lang="en-US" sz="900" spc="30" dirty="0" smtClean="0">
                <a:solidFill>
                  <a:srgbClr val="124F5C"/>
                </a:solidFill>
                <a:latin typeface="Verdana"/>
                <a:cs typeface="Verdana"/>
              </a:rPr>
              <a:t>the </a:t>
            </a:r>
            <a:r>
              <a:rPr lang="en-US" sz="900" b="1" spc="-20" dirty="0" smtClean="0">
                <a:solidFill>
                  <a:srgbClr val="124F5C"/>
                </a:solidFill>
                <a:latin typeface="Verdana"/>
                <a:cs typeface="Verdana"/>
              </a:rPr>
              <a:t>communications  </a:t>
            </a:r>
            <a:r>
              <a:rPr lang="en-US" sz="900" spc="-25" dirty="0" smtClean="0">
                <a:solidFill>
                  <a:srgbClr val="124F5C"/>
                </a:solidFill>
                <a:latin typeface="Verdana"/>
                <a:cs typeface="Verdana"/>
              </a:rPr>
              <a:t>category.</a:t>
            </a:r>
            <a:endParaRPr lang="en-US" sz="900" dirty="0"/>
          </a:p>
        </p:txBody>
      </p:sp>
      <p:sp>
        <p:nvSpPr>
          <p:cNvPr id="10" name="TextBox 9"/>
          <p:cNvSpPr txBox="1"/>
          <p:nvPr/>
        </p:nvSpPr>
        <p:spPr>
          <a:xfrm>
            <a:off x="7061200" y="1092200"/>
            <a:ext cx="1828800" cy="507831"/>
          </a:xfrm>
          <a:prstGeom prst="rect">
            <a:avLst/>
          </a:prstGeom>
          <a:noFill/>
        </p:spPr>
        <p:txBody>
          <a:bodyPr wrap="square" rtlCol="0">
            <a:spAutoFit/>
          </a:bodyPr>
          <a:lstStyle/>
          <a:p>
            <a:r>
              <a:rPr lang="en-US" sz="900" spc="30" dirty="0" smtClean="0">
                <a:solidFill>
                  <a:srgbClr val="124F5C"/>
                </a:solidFill>
                <a:latin typeface="Verdana"/>
                <a:cs typeface="Verdana"/>
              </a:rPr>
              <a:t>This graph </a:t>
            </a:r>
            <a:r>
              <a:rPr lang="en-US" sz="900" spc="15" dirty="0" smtClean="0">
                <a:solidFill>
                  <a:srgbClr val="124F5C"/>
                </a:solidFill>
                <a:latin typeface="Verdana"/>
                <a:cs typeface="Verdana"/>
              </a:rPr>
              <a:t>shows </a:t>
            </a:r>
            <a:r>
              <a:rPr lang="en-US" sz="900" spc="30" dirty="0" smtClean="0">
                <a:solidFill>
                  <a:srgbClr val="124F5C"/>
                </a:solidFill>
                <a:latin typeface="Verdana"/>
                <a:cs typeface="Verdana"/>
              </a:rPr>
              <a:t>the </a:t>
            </a:r>
            <a:r>
              <a:rPr lang="en-US" sz="900" spc="40" dirty="0" smtClean="0">
                <a:solidFill>
                  <a:srgbClr val="124F5C"/>
                </a:solidFill>
                <a:latin typeface="Verdana"/>
                <a:cs typeface="Verdana"/>
              </a:rPr>
              <a:t>top </a:t>
            </a:r>
            <a:r>
              <a:rPr lang="en-US" sz="900" spc="5" dirty="0" smtClean="0">
                <a:solidFill>
                  <a:srgbClr val="124F5C"/>
                </a:solidFill>
                <a:latin typeface="Verdana"/>
                <a:cs typeface="Verdana"/>
              </a:rPr>
              <a:t>installed  </a:t>
            </a:r>
            <a:r>
              <a:rPr lang="en-US" sz="900" spc="20" dirty="0" smtClean="0">
                <a:solidFill>
                  <a:srgbClr val="124F5C"/>
                </a:solidFill>
                <a:latin typeface="Verdana"/>
                <a:cs typeface="Verdana"/>
              </a:rPr>
              <a:t>apps </a:t>
            </a:r>
            <a:r>
              <a:rPr lang="en-US" sz="900" spc="25" dirty="0" smtClean="0">
                <a:solidFill>
                  <a:srgbClr val="124F5C"/>
                </a:solidFill>
                <a:latin typeface="Verdana"/>
                <a:cs typeface="Verdana"/>
              </a:rPr>
              <a:t>in </a:t>
            </a:r>
            <a:r>
              <a:rPr lang="en-US" sz="900" spc="30" dirty="0" smtClean="0">
                <a:solidFill>
                  <a:srgbClr val="124F5C"/>
                </a:solidFill>
                <a:latin typeface="Verdana"/>
                <a:cs typeface="Verdana"/>
              </a:rPr>
              <a:t>the </a:t>
            </a:r>
            <a:r>
              <a:rPr lang="en-US" sz="900" b="1" spc="-20" dirty="0" smtClean="0">
                <a:solidFill>
                  <a:srgbClr val="124F5C"/>
                </a:solidFill>
                <a:latin typeface="Verdana"/>
                <a:cs typeface="Verdana"/>
              </a:rPr>
              <a:t>‘Tools’  </a:t>
            </a:r>
            <a:r>
              <a:rPr lang="en-US" sz="900" spc="-25" dirty="0" smtClean="0">
                <a:solidFill>
                  <a:srgbClr val="124F5C"/>
                </a:solidFill>
                <a:latin typeface="Verdana"/>
                <a:cs typeface="Verdana"/>
              </a:rPr>
              <a:t>category.</a:t>
            </a:r>
            <a:endParaRPr lang="en-US" sz="9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98BCB4C-AC9F-AB9C-34C5-A9DDD401E17B}"/>
              </a:ext>
            </a:extLst>
          </p:cNvPr>
          <p:cNvPicPr>
            <a:picLocks noChangeAspect="1"/>
          </p:cNvPicPr>
          <p:nvPr/>
        </p:nvPicPr>
        <p:blipFill>
          <a:blip r:embed="rId3">
            <a:extLst>
              <a:ext uri="{BEBA8EAE-BF5A-486C-A8C5-ECC9F3942E4B}">
                <a14:imgProps xmlns="" xmlns:a14="http://schemas.microsoft.com/office/drawing/2010/main">
                  <a14:imgLayer r:embed="rId4">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a:extLst>
              <a:ext uri="{FF2B5EF4-FFF2-40B4-BE49-F238E27FC236}">
                <a16:creationId xmlns="" xmlns:a16="http://schemas.microsoft.com/office/drawing/2014/main"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 xmlns:a16="http://schemas.microsoft.com/office/drawing/2014/main"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 xmlns:a16="http://schemas.microsoft.com/office/drawing/2014/main"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99" y="432435"/>
            <a:ext cx="7486015" cy="572770"/>
          </a:xfrm>
        </p:spPr>
        <p:txBody>
          <a:bodyPr/>
          <a:lstStyle/>
          <a:p>
            <a:r>
              <a:rPr lang="en-US" dirty="0" smtClean="0"/>
              <a:t> The ratio of Paid apps and Free apps.</a:t>
            </a:r>
            <a:endParaRPr lang="en-US" dirty="0"/>
          </a:p>
        </p:txBody>
      </p:sp>
      <p:sp>
        <p:nvSpPr>
          <p:cNvPr id="4" name="object 13">
            <a:extLst>
              <a:ext uri="{FF2B5EF4-FFF2-40B4-BE49-F238E27FC236}">
                <a16:creationId xmlns="" xmlns:a16="http://schemas.microsoft.com/office/drawing/2014/main" id="{D0E916F3-825F-956B-B73F-24DCFA1A32D5}"/>
              </a:ext>
            </a:extLst>
          </p:cNvPr>
          <p:cNvSpPr/>
          <p:nvPr/>
        </p:nvSpPr>
        <p:spPr>
          <a:xfrm>
            <a:off x="521382" y="444501"/>
            <a:ext cx="513258" cy="547400"/>
          </a:xfrm>
          <a:prstGeom prst="rect">
            <a:avLst/>
          </a:prstGeom>
          <a:blipFill>
            <a:blip r:embed="rId2" cstate="print"/>
            <a:stretch>
              <a:fillRect/>
            </a:stretch>
          </a:blipFill>
        </p:spPr>
        <p:txBody>
          <a:bodyPr wrap="square" lIns="0" tIns="0" rIns="0" bIns="0" rtlCol="0"/>
          <a:lstStyle/>
          <a:p>
            <a:endParaRPr/>
          </a:p>
        </p:txBody>
      </p:sp>
      <p:pic>
        <p:nvPicPr>
          <p:cNvPr id="5" name="Picture 4" descr="ratio_p_f.png"/>
          <p:cNvPicPr>
            <a:picLocks noChangeAspect="1"/>
          </p:cNvPicPr>
          <p:nvPr/>
        </p:nvPicPr>
        <p:blipFill>
          <a:blip r:embed="rId3"/>
          <a:stretch>
            <a:fillRect/>
          </a:stretch>
        </p:blipFill>
        <p:spPr>
          <a:xfrm>
            <a:off x="4241800" y="1143000"/>
            <a:ext cx="4200634" cy="4000500"/>
          </a:xfrm>
          <a:prstGeom prst="rect">
            <a:avLst/>
          </a:prstGeom>
        </p:spPr>
      </p:pic>
      <p:sp>
        <p:nvSpPr>
          <p:cNvPr id="6" name="TextBox 5"/>
          <p:cNvSpPr txBox="1"/>
          <p:nvPr/>
        </p:nvSpPr>
        <p:spPr>
          <a:xfrm>
            <a:off x="1104900" y="2311400"/>
            <a:ext cx="3086100" cy="1200329"/>
          </a:xfrm>
          <a:prstGeom prst="rect">
            <a:avLst/>
          </a:prstGeom>
          <a:noFill/>
        </p:spPr>
        <p:txBody>
          <a:bodyPr wrap="square" rtlCol="0">
            <a:spAutoFit/>
          </a:bodyPr>
          <a:lstStyle/>
          <a:p>
            <a:r>
              <a:rPr lang="en-US" sz="1800" dirty="0" smtClean="0"/>
              <a:t>From the above graph we can see that 92% of apps in </a:t>
            </a:r>
            <a:r>
              <a:rPr lang="en-US" sz="1800" dirty="0" err="1" smtClean="0"/>
              <a:t>google</a:t>
            </a:r>
            <a:r>
              <a:rPr lang="en-US" sz="1800" dirty="0" smtClean="0"/>
              <a:t> play store are free and 8%are paid.</a:t>
            </a:r>
            <a:endParaRPr lang="en-US" sz="1800" dirty="0"/>
          </a:p>
        </p:txBody>
      </p:sp>
      <p:sp>
        <p:nvSpPr>
          <p:cNvPr id="7" name="object 7">
            <a:extLst>
              <a:ext uri="{FF2B5EF4-FFF2-40B4-BE49-F238E27FC236}">
                <a16:creationId xmlns="" xmlns:a16="http://schemas.microsoft.com/office/drawing/2014/main" id="{E8D2446A-65F4-206C-D320-9C31BEE34852}"/>
              </a:ext>
            </a:extLst>
          </p:cNvPr>
          <p:cNvSpPr/>
          <p:nvPr/>
        </p:nvSpPr>
        <p:spPr>
          <a:xfrm>
            <a:off x="1054100" y="2184400"/>
            <a:ext cx="3060700" cy="140970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76E7A30-1C9D-677C-1331-136105F4F9FF}"/>
              </a:ext>
            </a:extLst>
          </p:cNvPr>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 xmlns:a16="http://schemas.microsoft.com/office/drawing/2014/main" id="{788A9D1D-36B8-960D-D970-193DFB8FE545}"/>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 xmlns:a16="http://schemas.microsoft.com/office/drawing/2014/main" id="{9344AD40-5B8D-CFBA-7567-6E8EFE7A700C}"/>
              </a:ext>
            </a:extLst>
          </p:cNvPr>
          <p:cNvSpPr/>
          <p:nvPr/>
        </p:nvSpPr>
        <p:spPr>
          <a:xfrm>
            <a:off x="503582" y="216518"/>
            <a:ext cx="502187" cy="506273"/>
          </a:xfrm>
          <a:prstGeom prst="rect">
            <a:avLst/>
          </a:prstGeom>
          <a:blipFill>
            <a:blip r:embed="rId4" cstate="print"/>
            <a:stretch>
              <a:fillRect/>
            </a:stretch>
          </a:blipFill>
        </p:spPr>
        <p:txBody>
          <a:bodyPr wrap="square" lIns="0" tIns="0" rIns="0" bIns="0" rtlCol="0"/>
          <a:lstStyle/>
          <a:p>
            <a:endParaRPr/>
          </a:p>
        </p:txBody>
      </p:sp>
      <p:sp>
        <p:nvSpPr>
          <p:cNvPr id="12" name="object 5">
            <a:extLst>
              <a:ext uri="{FF2B5EF4-FFF2-40B4-BE49-F238E27FC236}">
                <a16:creationId xmlns="" xmlns:a16="http://schemas.microsoft.com/office/drawing/2014/main" id="{75C3C801-AEBD-473B-0367-572E34CA1B76}"/>
              </a:ext>
            </a:extLst>
          </p:cNvPr>
          <p:cNvSpPr txBox="1"/>
          <p:nvPr/>
        </p:nvSpPr>
        <p:spPr>
          <a:xfrm>
            <a:off x="1233488" y="1129037"/>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rgbClr val="124F5B"/>
                </a:solidFill>
                <a:latin typeface="Verdana"/>
                <a:cs typeface="Verdana"/>
              </a:rPr>
              <a:t>Th</a:t>
            </a:r>
            <a:r>
              <a:rPr sz="1200" spc="10" dirty="0">
                <a:solidFill>
                  <a:srgbClr val="124F5B"/>
                </a:solidFill>
                <a:latin typeface="Verdana"/>
                <a:cs typeface="Verdana"/>
              </a:rPr>
              <a:t>e	</a:t>
            </a:r>
            <a:r>
              <a:rPr sz="1200" spc="-40" dirty="0">
                <a:solidFill>
                  <a:srgbClr val="124F5B"/>
                </a:solidFill>
                <a:latin typeface="Verdana"/>
                <a:cs typeface="Verdana"/>
              </a:rPr>
              <a:t>a</a:t>
            </a:r>
            <a:r>
              <a:rPr sz="1200" spc="-120" dirty="0">
                <a:solidFill>
                  <a:srgbClr val="124F5B"/>
                </a:solidFill>
                <a:latin typeface="Verdana"/>
                <a:cs typeface="Verdana"/>
              </a:rPr>
              <a:t>v</a:t>
            </a:r>
            <a:r>
              <a:rPr sz="1200" spc="-20" dirty="0">
                <a:solidFill>
                  <a:srgbClr val="124F5B"/>
                </a:solidFill>
                <a:latin typeface="Verdana"/>
                <a:cs typeface="Verdana"/>
              </a:rPr>
              <a:t>e</a:t>
            </a:r>
            <a:r>
              <a:rPr sz="1200" spc="-35" dirty="0">
                <a:solidFill>
                  <a:srgbClr val="124F5B"/>
                </a:solidFill>
                <a:latin typeface="Verdana"/>
                <a:cs typeface="Verdana"/>
              </a:rPr>
              <a:t>r</a:t>
            </a:r>
            <a:r>
              <a:rPr sz="1200" spc="-20" dirty="0">
                <a:solidFill>
                  <a:srgbClr val="124F5B"/>
                </a:solidFill>
                <a:latin typeface="Verdana"/>
                <a:cs typeface="Verdana"/>
              </a:rPr>
              <a:t>a</a:t>
            </a:r>
            <a:r>
              <a:rPr sz="1200" spc="60" dirty="0">
                <a:solidFill>
                  <a:srgbClr val="124F5B"/>
                </a:solidFill>
                <a:latin typeface="Verdana"/>
                <a:cs typeface="Verdana"/>
              </a:rPr>
              <a:t>ge</a:t>
            </a:r>
            <a:r>
              <a:rPr sz="1200" dirty="0">
                <a:solidFill>
                  <a:srgbClr val="124F5B"/>
                </a:solidFill>
                <a:latin typeface="Verdana"/>
                <a:cs typeface="Verdana"/>
              </a:rPr>
              <a:t>	</a:t>
            </a:r>
            <a:r>
              <a:rPr sz="1200" spc="-5" dirty="0">
                <a:solidFill>
                  <a:srgbClr val="124F5B"/>
                </a:solidFill>
                <a:latin typeface="Verdana"/>
                <a:cs typeface="Verdana"/>
              </a:rPr>
              <a:t>user</a:t>
            </a:r>
            <a:r>
              <a:rPr sz="1200" dirty="0">
                <a:solidFill>
                  <a:srgbClr val="124F5B"/>
                </a:solidFill>
                <a:latin typeface="Verdana"/>
                <a:cs typeface="Verdana"/>
              </a:rPr>
              <a:t>	</a:t>
            </a:r>
            <a:r>
              <a:rPr sz="1200" spc="-65" dirty="0">
                <a:solidFill>
                  <a:srgbClr val="124F5B"/>
                </a:solidFill>
                <a:latin typeface="Verdana"/>
                <a:cs typeface="Verdana"/>
              </a:rPr>
              <a:t>r</a:t>
            </a:r>
            <a:r>
              <a:rPr sz="1200" spc="15" dirty="0">
                <a:solidFill>
                  <a:srgbClr val="124F5B"/>
                </a:solidFill>
                <a:latin typeface="Verdana"/>
                <a:cs typeface="Verdana"/>
              </a:rPr>
              <a:t>atin</a:t>
            </a:r>
            <a:r>
              <a:rPr sz="1200" spc="110" dirty="0">
                <a:solidFill>
                  <a:srgbClr val="124F5B"/>
                </a:solidFill>
                <a:latin typeface="Verdana"/>
                <a:cs typeface="Verdana"/>
              </a:rPr>
              <a:t>g</a:t>
            </a:r>
            <a:r>
              <a:rPr sz="1200" dirty="0">
                <a:solidFill>
                  <a:srgbClr val="124F5B"/>
                </a:solidFill>
                <a:latin typeface="Verdana"/>
                <a:cs typeface="Verdana"/>
              </a:rPr>
              <a:t>	</a:t>
            </a:r>
            <a:r>
              <a:rPr sz="1200" spc="-35" dirty="0">
                <a:solidFill>
                  <a:srgbClr val="124F5B"/>
                </a:solidFill>
                <a:latin typeface="Verdana"/>
                <a:cs typeface="Verdana"/>
              </a:rPr>
              <a:t>is  </a:t>
            </a:r>
            <a:r>
              <a:rPr sz="1200" spc="25" dirty="0">
                <a:solidFill>
                  <a:srgbClr val="124F5B"/>
                </a:solidFill>
                <a:latin typeface="Verdana"/>
                <a:cs typeface="Verdana"/>
              </a:rPr>
              <a:t>divided</a:t>
            </a:r>
            <a:r>
              <a:rPr sz="1200" spc="-170" dirty="0">
                <a:solidFill>
                  <a:srgbClr val="124F5B"/>
                </a:solidFill>
                <a:latin typeface="Verdana"/>
                <a:cs typeface="Verdana"/>
              </a:rPr>
              <a:t> </a:t>
            </a:r>
            <a:r>
              <a:rPr sz="1200" spc="20" dirty="0">
                <a:solidFill>
                  <a:srgbClr val="124F5B"/>
                </a:solidFill>
                <a:latin typeface="Verdana"/>
                <a:cs typeface="Verdana"/>
              </a:rPr>
              <a:t>into</a:t>
            </a:r>
            <a:r>
              <a:rPr sz="1200" spc="-165" dirty="0">
                <a:solidFill>
                  <a:srgbClr val="124F5B"/>
                </a:solidFill>
                <a:latin typeface="Verdana"/>
                <a:cs typeface="Verdana"/>
              </a:rPr>
              <a:t> </a:t>
            </a:r>
            <a:r>
              <a:rPr sz="1200" spc="45" dirty="0">
                <a:solidFill>
                  <a:srgbClr val="124F5B"/>
                </a:solidFill>
                <a:latin typeface="Verdana"/>
                <a:cs typeface="Verdana"/>
              </a:rPr>
              <a:t>4</a:t>
            </a:r>
            <a:r>
              <a:rPr sz="1200" spc="-165" dirty="0">
                <a:solidFill>
                  <a:srgbClr val="124F5B"/>
                </a:solidFill>
                <a:latin typeface="Verdana"/>
                <a:cs typeface="Verdana"/>
              </a:rPr>
              <a:t> </a:t>
            </a:r>
            <a:r>
              <a:rPr sz="1200" spc="-35" dirty="0">
                <a:solidFill>
                  <a:srgbClr val="124F5B"/>
                </a:solidFill>
                <a:latin typeface="Verdana"/>
                <a:cs typeface="Verdana"/>
              </a:rPr>
              <a:t>categories:</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65" dirty="0">
                <a:solidFill>
                  <a:srgbClr val="124F5B"/>
                </a:solidFill>
                <a:latin typeface="Verdana"/>
                <a:cs typeface="Verdana"/>
              </a:rPr>
              <a:t>4-5</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0" dirty="0">
                <a:solidFill>
                  <a:srgbClr val="124F5B"/>
                </a:solidFill>
                <a:latin typeface="AoyagiKouzanFontT"/>
                <a:cs typeface="AoyagiKouzanFontT"/>
              </a:rPr>
              <a:t> </a:t>
            </a:r>
            <a:r>
              <a:rPr sz="1200" spc="-15" dirty="0">
                <a:solidFill>
                  <a:srgbClr val="124F5B"/>
                </a:solidFill>
                <a:latin typeface="Verdana"/>
                <a:cs typeface="Verdana"/>
              </a:rPr>
              <a:t>Top</a:t>
            </a:r>
            <a:r>
              <a:rPr sz="1200" spc="-170" dirty="0">
                <a:solidFill>
                  <a:srgbClr val="124F5B"/>
                </a:solidFill>
                <a:latin typeface="Verdana"/>
                <a:cs typeface="Verdana"/>
              </a:rPr>
              <a:t> </a:t>
            </a:r>
            <a:r>
              <a:rPr sz="1200" spc="20" dirty="0">
                <a:solidFill>
                  <a:srgbClr val="124F5B"/>
                </a:solidFill>
                <a:latin typeface="Verdana"/>
                <a:cs typeface="Verdana"/>
              </a:rPr>
              <a:t>Rated</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70" dirty="0">
                <a:solidFill>
                  <a:srgbClr val="124F5B"/>
                </a:solidFill>
                <a:latin typeface="Verdana"/>
                <a:cs typeface="Verdana"/>
              </a:rPr>
              <a:t>3-4</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4" dirty="0">
                <a:solidFill>
                  <a:srgbClr val="124F5B"/>
                </a:solidFill>
                <a:latin typeface="AoyagiKouzanFontT"/>
                <a:cs typeface="AoyagiKouzanFontT"/>
              </a:rPr>
              <a:t> </a:t>
            </a:r>
            <a:r>
              <a:rPr sz="1200" spc="10" dirty="0">
                <a:solidFill>
                  <a:srgbClr val="124F5B"/>
                </a:solidFill>
                <a:latin typeface="Verdana"/>
                <a:cs typeface="Verdana"/>
              </a:rPr>
              <a:t>Above</a:t>
            </a:r>
            <a:r>
              <a:rPr sz="1200" spc="-170" dirty="0">
                <a:solidFill>
                  <a:srgbClr val="124F5B"/>
                </a:solidFill>
                <a:latin typeface="Verdana"/>
                <a:cs typeface="Verdana"/>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145" dirty="0">
                <a:solidFill>
                  <a:srgbClr val="124F5B"/>
                </a:solidFill>
                <a:latin typeface="Verdana"/>
                <a:cs typeface="Verdana"/>
              </a:rPr>
              <a:t>2-3 </a:t>
            </a:r>
            <a:r>
              <a:rPr sz="1200" dirty="0">
                <a:solidFill>
                  <a:srgbClr val="124F5B"/>
                </a:solidFill>
                <a:latin typeface="AoyagiKouzanFontT"/>
                <a:cs typeface="AoyagiKouzanFontT"/>
              </a:rPr>
              <a:t>⇒</a:t>
            </a:r>
            <a:r>
              <a:rPr sz="1200" spc="-590" dirty="0">
                <a:solidFill>
                  <a:srgbClr val="124F5B"/>
                </a:solidFill>
                <a:latin typeface="AoyagiKouzanFontT"/>
                <a:cs typeface="AoyagiKouzanFontT"/>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260" dirty="0">
                <a:solidFill>
                  <a:srgbClr val="124F5B"/>
                </a:solidFill>
                <a:latin typeface="Verdana"/>
                <a:cs typeface="Verdana"/>
              </a:rPr>
              <a:t>1-2 </a:t>
            </a:r>
            <a:r>
              <a:rPr sz="1200" dirty="0">
                <a:solidFill>
                  <a:srgbClr val="124F5B"/>
                </a:solidFill>
                <a:latin typeface="AoyagiKouzanFontT"/>
                <a:cs typeface="AoyagiKouzanFontT"/>
              </a:rPr>
              <a:t>⇒</a:t>
            </a:r>
            <a:r>
              <a:rPr sz="1200" spc="-685" dirty="0">
                <a:solidFill>
                  <a:srgbClr val="124F5B"/>
                </a:solidFill>
                <a:latin typeface="AoyagiKouzanFontT"/>
                <a:cs typeface="AoyagiKouzanFontT"/>
              </a:rPr>
              <a:t> </a:t>
            </a:r>
            <a:r>
              <a:rPr sz="1200" spc="45" dirty="0">
                <a:solidFill>
                  <a:srgbClr val="124F5B"/>
                </a:solidFill>
                <a:latin typeface="Verdana"/>
                <a:cs typeface="Verdana"/>
              </a:rPr>
              <a:t>Below </a:t>
            </a:r>
            <a:r>
              <a:rPr sz="1200" spc="-10" dirty="0">
                <a:solidFill>
                  <a:srgbClr val="124F5B"/>
                </a:solidFill>
                <a:latin typeface="Verdana"/>
                <a:cs typeface="Verdana"/>
              </a:rPr>
              <a:t>Average</a:t>
            </a:r>
            <a:endParaRPr sz="1200" dirty="0">
              <a:latin typeface="Verdana"/>
              <a:cs typeface="Verdana"/>
            </a:endParaRPr>
          </a:p>
          <a:p>
            <a:pPr marL="469265" marR="5080" indent="-457200" algn="just">
              <a:lnSpc>
                <a:spcPct val="100000"/>
              </a:lnSpc>
              <a:buFont typeface="AoyagiKouzanFontT"/>
              <a:buChar char="❏"/>
              <a:tabLst>
                <a:tab pos="469900" algn="l"/>
              </a:tabLst>
            </a:pPr>
            <a:r>
              <a:rPr sz="1200" spc="5" dirty="0">
                <a:solidFill>
                  <a:srgbClr val="124F5B"/>
                </a:solidFill>
                <a:latin typeface="Verdana"/>
                <a:cs typeface="Verdana"/>
              </a:rPr>
              <a:t>The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30" dirty="0">
                <a:solidFill>
                  <a:srgbClr val="124F5B"/>
                </a:solidFill>
                <a:latin typeface="Verdana"/>
                <a:cs typeface="Verdana"/>
              </a:rPr>
              <a:t>apps in  </a:t>
            </a:r>
            <a:r>
              <a:rPr sz="1200" spc="35" dirty="0">
                <a:solidFill>
                  <a:srgbClr val="124F5B"/>
                </a:solidFill>
                <a:latin typeface="Verdana"/>
                <a:cs typeface="Verdana"/>
              </a:rPr>
              <a:t>the </a:t>
            </a:r>
            <a:r>
              <a:rPr sz="1200" spc="15" dirty="0">
                <a:solidFill>
                  <a:srgbClr val="124F5B"/>
                </a:solidFill>
                <a:latin typeface="Verdana"/>
                <a:cs typeface="Verdana"/>
              </a:rPr>
              <a:t>Play </a:t>
            </a:r>
            <a:r>
              <a:rPr sz="1200" spc="-35" dirty="0">
                <a:solidFill>
                  <a:srgbClr val="124F5B"/>
                </a:solidFill>
                <a:latin typeface="Verdana"/>
                <a:cs typeface="Verdana"/>
              </a:rPr>
              <a:t>Store </a:t>
            </a:r>
            <a:r>
              <a:rPr sz="1200" spc="-220" dirty="0">
                <a:solidFill>
                  <a:srgbClr val="124F5B"/>
                </a:solidFill>
                <a:latin typeface="Verdana"/>
                <a:cs typeface="Verdana"/>
              </a:rPr>
              <a:t>(~80%) </a:t>
            </a:r>
            <a:r>
              <a:rPr sz="1200" spc="-30" dirty="0">
                <a:solidFill>
                  <a:srgbClr val="124F5B"/>
                </a:solidFill>
                <a:latin typeface="Verdana"/>
                <a:cs typeface="Verdana"/>
              </a:rPr>
              <a:t>are </a:t>
            </a:r>
            <a:r>
              <a:rPr sz="1200" spc="40" dirty="0">
                <a:solidFill>
                  <a:srgbClr val="124F5B"/>
                </a:solidFill>
                <a:latin typeface="Verdana"/>
                <a:cs typeface="Verdana"/>
              </a:rPr>
              <a:t>top  </a:t>
            </a:r>
            <a:r>
              <a:rPr sz="1200" spc="-45" dirty="0">
                <a:solidFill>
                  <a:srgbClr val="124F5B"/>
                </a:solidFill>
                <a:latin typeface="Verdana"/>
                <a:cs typeface="Verdana"/>
              </a:rPr>
              <a:t>rated.</a:t>
            </a:r>
            <a:endParaRPr sz="1200" dirty="0">
              <a:latin typeface="Verdana"/>
              <a:cs typeface="Verdana"/>
            </a:endParaRPr>
          </a:p>
          <a:p>
            <a:pPr marL="469265" marR="5080" indent="-457200" algn="just">
              <a:lnSpc>
                <a:spcPct val="100000"/>
              </a:lnSpc>
              <a:buFont typeface="AoyagiKouzanFontT"/>
              <a:buChar char="❏"/>
              <a:tabLst>
                <a:tab pos="469900" algn="l"/>
              </a:tabLst>
            </a:pPr>
            <a:r>
              <a:rPr sz="1200" spc="-20" dirty="0">
                <a:solidFill>
                  <a:srgbClr val="124F5B"/>
                </a:solidFill>
                <a:latin typeface="Verdana"/>
                <a:cs typeface="Verdana"/>
              </a:rPr>
              <a:t>This </a:t>
            </a:r>
            <a:r>
              <a:rPr sz="1200" spc="25" dirty="0">
                <a:solidFill>
                  <a:srgbClr val="124F5B"/>
                </a:solidFill>
                <a:latin typeface="Verdana"/>
                <a:cs typeface="Verdana"/>
              </a:rPr>
              <a:t>implies that </a:t>
            </a:r>
            <a:r>
              <a:rPr sz="1200" spc="35" dirty="0">
                <a:solidFill>
                  <a:srgbClr val="124F5B"/>
                </a:solidFill>
                <a:latin typeface="Verdana"/>
                <a:cs typeface="Verdana"/>
              </a:rPr>
              <a:t>the</a:t>
            </a:r>
            <a:r>
              <a:rPr sz="1200" spc="-260" dirty="0">
                <a:solidFill>
                  <a:srgbClr val="124F5B"/>
                </a:solidFill>
                <a:latin typeface="Verdana"/>
                <a:cs typeface="Verdana"/>
              </a:rPr>
              <a:t>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20" dirty="0">
                <a:solidFill>
                  <a:srgbClr val="124F5B"/>
                </a:solidFill>
                <a:latin typeface="Verdana"/>
                <a:cs typeface="Verdana"/>
              </a:rPr>
              <a:t>users </a:t>
            </a:r>
            <a:r>
              <a:rPr sz="1200" spc="-30" dirty="0">
                <a:solidFill>
                  <a:srgbClr val="124F5B"/>
                </a:solidFill>
                <a:latin typeface="Verdana"/>
                <a:cs typeface="Verdana"/>
              </a:rPr>
              <a:t>are </a:t>
            </a:r>
            <a:r>
              <a:rPr sz="1200" spc="25" dirty="0">
                <a:solidFill>
                  <a:srgbClr val="124F5B"/>
                </a:solidFill>
                <a:latin typeface="Verdana"/>
                <a:cs typeface="Verdana"/>
              </a:rPr>
              <a:t>happy </a:t>
            </a:r>
            <a:r>
              <a:rPr sz="1200" spc="50" dirty="0">
                <a:solidFill>
                  <a:srgbClr val="124F5B"/>
                </a:solidFill>
                <a:latin typeface="Verdana"/>
                <a:cs typeface="Verdana"/>
              </a:rPr>
              <a:t>with  </a:t>
            </a:r>
            <a:r>
              <a:rPr sz="1200" spc="35" dirty="0">
                <a:solidFill>
                  <a:srgbClr val="124F5B"/>
                </a:solidFill>
                <a:latin typeface="Verdana"/>
                <a:cs typeface="Verdana"/>
              </a:rPr>
              <a:t>the </a:t>
            </a:r>
            <a:r>
              <a:rPr sz="1200" spc="-20" dirty="0">
                <a:solidFill>
                  <a:srgbClr val="124F5B"/>
                </a:solidFill>
                <a:latin typeface="Verdana"/>
                <a:cs typeface="Verdana"/>
              </a:rPr>
              <a:t>services </a:t>
            </a:r>
            <a:r>
              <a:rPr sz="1200" spc="-5" dirty="0">
                <a:solidFill>
                  <a:srgbClr val="124F5B"/>
                </a:solidFill>
                <a:latin typeface="Verdana"/>
                <a:cs typeface="Verdana"/>
              </a:rPr>
              <a:t>received </a:t>
            </a:r>
            <a:r>
              <a:rPr sz="1200" spc="-40" dirty="0">
                <a:solidFill>
                  <a:srgbClr val="124F5B"/>
                </a:solidFill>
                <a:latin typeface="Verdana"/>
                <a:cs typeface="Verdana"/>
              </a:rPr>
              <a:t>via </a:t>
            </a:r>
            <a:r>
              <a:rPr sz="1200" spc="35" dirty="0">
                <a:solidFill>
                  <a:srgbClr val="124F5B"/>
                </a:solidFill>
                <a:latin typeface="Verdana"/>
                <a:cs typeface="Verdana"/>
              </a:rPr>
              <a:t>the  </a:t>
            </a:r>
            <a:r>
              <a:rPr sz="1200" spc="-5" dirty="0">
                <a:solidFill>
                  <a:srgbClr val="124F5B"/>
                </a:solidFill>
                <a:latin typeface="Verdana"/>
                <a:cs typeface="Verdana"/>
              </a:rPr>
              <a:t>respective</a:t>
            </a:r>
            <a:r>
              <a:rPr sz="1200" spc="-170" dirty="0">
                <a:solidFill>
                  <a:srgbClr val="124F5B"/>
                </a:solidFill>
                <a:latin typeface="Verdana"/>
                <a:cs typeface="Verdana"/>
              </a:rPr>
              <a:t> </a:t>
            </a:r>
            <a:r>
              <a:rPr sz="1200" spc="-35" dirty="0">
                <a:solidFill>
                  <a:srgbClr val="124F5B"/>
                </a:solidFill>
                <a:latin typeface="Verdana"/>
                <a:cs typeface="Verdana"/>
              </a:rPr>
              <a:t>app.</a:t>
            </a:r>
            <a:endParaRPr sz="1200" dirty="0">
              <a:latin typeface="Verdana"/>
              <a:cs typeface="Verdana"/>
            </a:endParaRPr>
          </a:p>
        </p:txBody>
      </p:sp>
      <p:sp>
        <p:nvSpPr>
          <p:cNvPr id="17" name="object 7">
            <a:extLst>
              <a:ext uri="{FF2B5EF4-FFF2-40B4-BE49-F238E27FC236}">
                <a16:creationId xmlns="" xmlns:a16="http://schemas.microsoft.com/office/drawing/2014/main" id="{E8D2446A-65F4-206C-D320-9C31BEE34852}"/>
              </a:ext>
            </a:extLst>
          </p:cNvPr>
          <p:cNvSpPr/>
          <p:nvPr/>
        </p:nvSpPr>
        <p:spPr>
          <a:xfrm>
            <a:off x="1120361" y="1023931"/>
            <a:ext cx="3902445" cy="22399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9" name="Picture 8" descr="per_of_rating.png"/>
          <p:cNvPicPr>
            <a:picLocks noChangeAspect="1"/>
          </p:cNvPicPr>
          <p:nvPr/>
        </p:nvPicPr>
        <p:blipFill>
          <a:blip r:embed="rId5"/>
          <a:stretch>
            <a:fillRect/>
          </a:stretch>
        </p:blipFill>
        <p:spPr>
          <a:xfrm>
            <a:off x="5346700" y="1231900"/>
            <a:ext cx="3516064" cy="3162300"/>
          </a:xfrm>
          <a:prstGeom prst="rect">
            <a:avLst/>
          </a:prstGeom>
        </p:spPr>
      </p:pic>
    </p:spTree>
    <p:extLst>
      <p:ext uri="{BB962C8B-B14F-4D97-AF65-F5344CB8AC3E}">
        <p14:creationId xmlns="" xmlns:p14="http://schemas.microsoft.com/office/powerpoint/2010/main" val="308933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 xmlns:p14="http://schemas.microsoft.com/office/powerpoint/2010/main" val="4111836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499" y="241935"/>
            <a:ext cx="7168515" cy="572770"/>
          </a:xfrm>
        </p:spPr>
        <p:txBody>
          <a:bodyPr/>
          <a:lstStyle/>
          <a:p>
            <a:r>
              <a:rPr lang="en-US" dirty="0" smtClean="0"/>
              <a:t>Category wise mode rating.</a:t>
            </a:r>
            <a:endParaRPr lang="en-US" dirty="0"/>
          </a:p>
        </p:txBody>
      </p:sp>
      <p:sp>
        <p:nvSpPr>
          <p:cNvPr id="4" name="object 13">
            <a:extLst>
              <a:ext uri="{FF2B5EF4-FFF2-40B4-BE49-F238E27FC236}">
                <a16:creationId xmlns="" xmlns:a16="http://schemas.microsoft.com/office/drawing/2014/main" id="{9344AD40-5B8D-CFBA-7567-6E8EFE7A700C}"/>
              </a:ext>
            </a:extLst>
          </p:cNvPr>
          <p:cNvSpPr/>
          <p:nvPr/>
        </p:nvSpPr>
        <p:spPr>
          <a:xfrm>
            <a:off x="846482" y="318118"/>
            <a:ext cx="502187" cy="506273"/>
          </a:xfrm>
          <a:prstGeom prst="rect">
            <a:avLst/>
          </a:prstGeom>
          <a:blipFill>
            <a:blip r:embed="rId2" cstate="print"/>
            <a:stretch>
              <a:fillRect/>
            </a:stretch>
          </a:blipFill>
        </p:spPr>
        <p:txBody>
          <a:bodyPr wrap="square" lIns="0" tIns="0" rIns="0" bIns="0" rtlCol="0"/>
          <a:lstStyle/>
          <a:p>
            <a:endParaRPr/>
          </a:p>
        </p:txBody>
      </p:sp>
      <p:pic>
        <p:nvPicPr>
          <p:cNvPr id="5" name="Picture 4" descr="mode_r.png"/>
          <p:cNvPicPr>
            <a:picLocks noChangeAspect="1"/>
          </p:cNvPicPr>
          <p:nvPr/>
        </p:nvPicPr>
        <p:blipFill>
          <a:blip r:embed="rId3"/>
          <a:stretch>
            <a:fillRect/>
          </a:stretch>
        </p:blipFill>
        <p:spPr>
          <a:xfrm>
            <a:off x="330200" y="1104901"/>
            <a:ext cx="5791200" cy="3416300"/>
          </a:xfrm>
          <a:prstGeom prst="rect">
            <a:avLst/>
          </a:prstGeom>
        </p:spPr>
      </p:pic>
      <p:sp>
        <p:nvSpPr>
          <p:cNvPr id="6" name="TextBox 5"/>
          <p:cNvSpPr txBox="1"/>
          <p:nvPr/>
        </p:nvSpPr>
        <p:spPr>
          <a:xfrm>
            <a:off x="6248400" y="2171700"/>
            <a:ext cx="2692400" cy="1600438"/>
          </a:xfrm>
          <a:prstGeom prst="rect">
            <a:avLst/>
          </a:prstGeom>
          <a:noFill/>
        </p:spPr>
        <p:txBody>
          <a:bodyPr wrap="square" rtlCol="0">
            <a:spAutoFit/>
          </a:bodyPr>
          <a:lstStyle/>
          <a:p>
            <a:r>
              <a:rPr lang="en-US" b="1" dirty="0" smtClean="0"/>
              <a:t>ART_AND_DESIGN, COMICS, EDUCATION</a:t>
            </a:r>
            <a:r>
              <a:rPr lang="en-US" dirty="0" smtClean="0"/>
              <a:t> and </a:t>
            </a:r>
            <a:r>
              <a:rPr lang="en-US" b="1" dirty="0" smtClean="0"/>
              <a:t>EVENT</a:t>
            </a:r>
            <a:r>
              <a:rPr lang="en-US" dirty="0" smtClean="0"/>
              <a:t> categories are highest mode </a:t>
            </a:r>
            <a:r>
              <a:rPr lang="en-US" dirty="0" err="1" smtClean="0"/>
              <a:t>ratign</a:t>
            </a:r>
            <a:r>
              <a:rPr lang="en-US" dirty="0" smtClean="0"/>
              <a:t>, And </a:t>
            </a:r>
            <a:r>
              <a:rPr lang="en-US" b="1" dirty="0" smtClean="0"/>
              <a:t>DATING, TOOLS</a:t>
            </a:r>
            <a:r>
              <a:rPr lang="en-US" dirty="0" smtClean="0"/>
              <a:t> AND </a:t>
            </a:r>
            <a:r>
              <a:rPr lang="en-US" b="1" dirty="0" smtClean="0"/>
              <a:t>VIDEO_PLAYERS</a:t>
            </a:r>
            <a:r>
              <a:rPr lang="en-US" dirty="0" smtClean="0"/>
              <a:t> are least mode Ratings.</a:t>
            </a:r>
          </a:p>
          <a:p>
            <a:endParaRPr lang="en-US" dirty="0"/>
          </a:p>
        </p:txBody>
      </p:sp>
      <p:sp>
        <p:nvSpPr>
          <p:cNvPr id="7" name="TextBox 6"/>
          <p:cNvSpPr txBox="1"/>
          <p:nvPr/>
        </p:nvSpPr>
        <p:spPr>
          <a:xfrm>
            <a:off x="6261100" y="1231900"/>
            <a:ext cx="2603500" cy="738664"/>
          </a:xfrm>
          <a:prstGeom prst="rect">
            <a:avLst/>
          </a:prstGeom>
          <a:noFill/>
        </p:spPr>
        <p:txBody>
          <a:bodyPr wrap="square" rtlCol="0">
            <a:spAutoFit/>
          </a:bodyPr>
          <a:lstStyle/>
          <a:p>
            <a:r>
              <a:rPr lang="en-US" b="1" dirty="0" smtClean="0"/>
              <a:t>Mode rating- </a:t>
            </a:r>
            <a:r>
              <a:rPr lang="en-US" dirty="0" smtClean="0"/>
              <a:t>this shows, which Rating is given most of the time in that category.</a:t>
            </a:r>
            <a:endParaRPr lang="en-US" dirty="0"/>
          </a:p>
        </p:txBody>
      </p:sp>
      <p:sp>
        <p:nvSpPr>
          <p:cNvPr id="8" name="object 7">
            <a:extLst>
              <a:ext uri="{FF2B5EF4-FFF2-40B4-BE49-F238E27FC236}">
                <a16:creationId xmlns="" xmlns:a16="http://schemas.microsoft.com/office/drawing/2014/main" id="{69D62FA2-B85A-0A5F-D8F7-915319F61D7D}"/>
              </a:ext>
            </a:extLst>
          </p:cNvPr>
          <p:cNvSpPr/>
          <p:nvPr/>
        </p:nvSpPr>
        <p:spPr>
          <a:xfrm>
            <a:off x="6248399" y="1165191"/>
            <a:ext cx="2578101" cy="82870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9" name="object 7">
            <a:extLst>
              <a:ext uri="{FF2B5EF4-FFF2-40B4-BE49-F238E27FC236}">
                <a16:creationId xmlns="" xmlns:a16="http://schemas.microsoft.com/office/drawing/2014/main" id="{69D62FA2-B85A-0A5F-D8F7-915319F61D7D}"/>
              </a:ext>
            </a:extLst>
          </p:cNvPr>
          <p:cNvSpPr/>
          <p:nvPr/>
        </p:nvSpPr>
        <p:spPr>
          <a:xfrm>
            <a:off x="6261099" y="2171700"/>
            <a:ext cx="2578101" cy="138430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18817BE9-5EDF-49EB-E97A-F5EC73F369D2}"/>
              </a:ext>
            </a:extLst>
          </p:cNvPr>
          <p:cNvSpPr txBox="1"/>
          <p:nvPr/>
        </p:nvSpPr>
        <p:spPr>
          <a:xfrm>
            <a:off x="1164430" y="174117"/>
            <a:ext cx="7331870" cy="830997"/>
          </a:xfrm>
          <a:prstGeom prst="rect">
            <a:avLst/>
          </a:prstGeom>
          <a:noFill/>
        </p:spPr>
        <p:txBody>
          <a:bodyPr wrap="square">
            <a:spAutoFit/>
          </a:bodyPr>
          <a:lstStyle/>
          <a:p>
            <a:pPr eaLnBrk="0" fontAlgn="base" hangingPunct="0">
              <a:spcBef>
                <a:spcPct val="0"/>
              </a:spcBef>
              <a:spcAft>
                <a:spcPct val="0"/>
              </a:spcAft>
              <a:buClrTx/>
            </a:pPr>
            <a:r>
              <a:rPr lang="en-US" sz="2400" b="1" dirty="0" smtClean="0">
                <a:solidFill>
                  <a:schemeClr val="tx1"/>
                </a:solidFill>
                <a:latin typeface="+mn-lt"/>
              </a:rPr>
              <a:t>Name of categories which have highest number of top apps by installs.</a:t>
            </a:r>
            <a:endParaRPr lang="en-US" sz="2400" b="1" dirty="0">
              <a:solidFill>
                <a:schemeClr val="tx1"/>
              </a:solidFill>
              <a:effectLst/>
              <a:latin typeface="+mn-lt"/>
            </a:endParaRPr>
          </a:p>
        </p:txBody>
      </p:sp>
      <p:sp>
        <p:nvSpPr>
          <p:cNvPr id="6" name="object 13">
            <a:extLst>
              <a:ext uri="{FF2B5EF4-FFF2-40B4-BE49-F238E27FC236}">
                <a16:creationId xmlns="" xmlns:a16="http://schemas.microsoft.com/office/drawing/2014/main" id="{B3661B1C-7845-823A-D423-EC9A7C40C41A}"/>
              </a:ext>
            </a:extLst>
          </p:cNvPr>
          <p:cNvSpPr/>
          <p:nvPr/>
        </p:nvSpPr>
        <p:spPr>
          <a:xfrm>
            <a:off x="505435" y="171911"/>
            <a:ext cx="513258" cy="506273"/>
          </a:xfrm>
          <a:prstGeom prst="rect">
            <a:avLst/>
          </a:prstGeom>
          <a:blipFill>
            <a:blip r:embed="rId2" cstate="print"/>
            <a:stretch>
              <a:fillRect/>
            </a:stretch>
          </a:blipFill>
        </p:spPr>
        <p:txBody>
          <a:bodyPr wrap="square" lIns="0" tIns="0" rIns="0" bIns="0" rtlCol="0"/>
          <a:lstStyle/>
          <a:p>
            <a:endParaRPr/>
          </a:p>
        </p:txBody>
      </p:sp>
      <p:pic>
        <p:nvPicPr>
          <p:cNvPr id="8" name="Picture 7" descr="top_apps_by_installs.png"/>
          <p:cNvPicPr>
            <a:picLocks noChangeAspect="1"/>
          </p:cNvPicPr>
          <p:nvPr/>
        </p:nvPicPr>
        <p:blipFill>
          <a:blip r:embed="rId3"/>
          <a:stretch>
            <a:fillRect/>
          </a:stretch>
        </p:blipFill>
        <p:spPr>
          <a:xfrm rot="5400000">
            <a:off x="2501901" y="-800095"/>
            <a:ext cx="3746498" cy="7556500"/>
          </a:xfrm>
          <a:prstGeom prst="rect">
            <a:avLst/>
          </a:prstGeom>
        </p:spPr>
      </p:pic>
      <p:sp>
        <p:nvSpPr>
          <p:cNvPr id="9" name="TextBox 8"/>
          <p:cNvSpPr txBox="1"/>
          <p:nvPr/>
        </p:nvSpPr>
        <p:spPr>
          <a:xfrm>
            <a:off x="4191000" y="3175000"/>
            <a:ext cx="3695700" cy="1797415"/>
          </a:xfrm>
          <a:prstGeom prst="rect">
            <a:avLst/>
          </a:prstGeom>
          <a:noFill/>
        </p:spPr>
        <p:txBody>
          <a:bodyPr wrap="square" rtlCol="0">
            <a:spAutoFit/>
          </a:bodyPr>
          <a:lstStyle/>
          <a:p>
            <a:pPr marL="469265" marR="9525" indent="-457200" algn="just">
              <a:lnSpc>
                <a:spcPct val="114999"/>
              </a:lnSpc>
              <a:spcBef>
                <a:spcPts val="100"/>
              </a:spcBef>
              <a:buFont typeface="AoyagiKouzanFontT"/>
              <a:buChar char="❏"/>
              <a:tabLst>
                <a:tab pos="469900" algn="l"/>
              </a:tabLst>
            </a:pPr>
            <a:r>
              <a:rPr lang="en-US" sz="1200" spc="-10" dirty="0" smtClean="0">
                <a:solidFill>
                  <a:srgbClr val="124F5B"/>
                </a:solidFill>
                <a:latin typeface="Verdana"/>
                <a:cs typeface="Verdana"/>
              </a:rPr>
              <a:t>There </a:t>
            </a:r>
            <a:r>
              <a:rPr lang="en-US" sz="1200" spc="-30" dirty="0" smtClean="0">
                <a:solidFill>
                  <a:srgbClr val="124F5B"/>
                </a:solidFill>
                <a:latin typeface="Verdana"/>
                <a:cs typeface="Verdana"/>
              </a:rPr>
              <a:t>are </a:t>
            </a:r>
            <a:r>
              <a:rPr lang="en-US" sz="1200" spc="-20" dirty="0" smtClean="0">
                <a:solidFill>
                  <a:srgbClr val="124F5B"/>
                </a:solidFill>
                <a:latin typeface="Verdana"/>
                <a:cs typeface="Verdana"/>
              </a:rPr>
              <a:t>a </a:t>
            </a:r>
            <a:r>
              <a:rPr lang="en-US" sz="1200" dirty="0" smtClean="0">
                <a:solidFill>
                  <a:srgbClr val="124F5B"/>
                </a:solidFill>
                <a:latin typeface="Verdana"/>
                <a:cs typeface="Verdana"/>
              </a:rPr>
              <a:t>total </a:t>
            </a:r>
            <a:r>
              <a:rPr lang="en-US" sz="1200" b="1" spc="-145" dirty="0" smtClean="0">
                <a:solidFill>
                  <a:srgbClr val="124F5B"/>
                </a:solidFill>
                <a:latin typeface="Verdana"/>
                <a:cs typeface="Verdana"/>
              </a:rPr>
              <a:t>100 apps by installs </a:t>
            </a:r>
            <a:r>
              <a:rPr lang="en-US" sz="1200" spc="15" dirty="0" smtClean="0">
                <a:solidFill>
                  <a:srgbClr val="124F5B"/>
                </a:solidFill>
                <a:latin typeface="Verdana"/>
                <a:cs typeface="Verdana"/>
              </a:rPr>
              <a:t>free </a:t>
            </a:r>
            <a:r>
              <a:rPr lang="en-US" sz="1200" spc="30" dirty="0" smtClean="0">
                <a:solidFill>
                  <a:srgbClr val="124F5B"/>
                </a:solidFill>
                <a:latin typeface="Verdana"/>
                <a:cs typeface="Verdana"/>
              </a:rPr>
              <a:t>apps  </a:t>
            </a:r>
            <a:r>
              <a:rPr lang="en-US" sz="1200" spc="50" dirty="0" smtClean="0">
                <a:solidFill>
                  <a:srgbClr val="124F5B"/>
                </a:solidFill>
                <a:latin typeface="Verdana"/>
                <a:cs typeface="Verdana"/>
              </a:rPr>
              <a:t>with</a:t>
            </a:r>
            <a:r>
              <a:rPr lang="en-US" sz="1200" spc="-450" dirty="0" smtClean="0">
                <a:solidFill>
                  <a:srgbClr val="124F5B"/>
                </a:solidFill>
                <a:latin typeface="Verdana"/>
                <a:cs typeface="Verdana"/>
              </a:rPr>
              <a:t> </a:t>
            </a:r>
            <a:r>
              <a:rPr lang="en-US" sz="1200" spc="-40" dirty="0" smtClean="0">
                <a:solidFill>
                  <a:srgbClr val="124F5B"/>
                </a:solidFill>
                <a:latin typeface="Verdana"/>
                <a:cs typeface="Verdana"/>
              </a:rPr>
              <a:t>over </a:t>
            </a:r>
            <a:r>
              <a:rPr lang="en-US" sz="1200" b="1" spc="-50" dirty="0" smtClean="0">
                <a:solidFill>
                  <a:srgbClr val="124F5B"/>
                </a:solidFill>
                <a:latin typeface="Verdana"/>
                <a:cs typeface="Verdana"/>
              </a:rPr>
              <a:t>one </a:t>
            </a:r>
            <a:r>
              <a:rPr lang="en-US" sz="1200" b="1" spc="-60" dirty="0" smtClean="0">
                <a:solidFill>
                  <a:srgbClr val="124F5B"/>
                </a:solidFill>
                <a:latin typeface="Verdana"/>
                <a:cs typeface="Verdana"/>
              </a:rPr>
              <a:t>billion </a:t>
            </a:r>
            <a:r>
              <a:rPr lang="en-US" sz="1200" spc="-40" dirty="0" smtClean="0">
                <a:solidFill>
                  <a:srgbClr val="124F5B"/>
                </a:solidFill>
                <a:latin typeface="Verdana"/>
                <a:cs typeface="Verdana"/>
              </a:rPr>
              <a:t>installs.</a:t>
            </a:r>
            <a:endParaRPr lang="en-US" sz="1200" dirty="0" smtClean="0">
              <a:latin typeface="Verdana"/>
              <a:cs typeface="Verdana"/>
            </a:endParaRPr>
          </a:p>
          <a:p>
            <a:pPr marL="469265" marR="5080" indent="-457200" algn="just">
              <a:lnSpc>
                <a:spcPct val="114999"/>
              </a:lnSpc>
              <a:buFont typeface="AoyagiKouzanFontT"/>
              <a:buChar char="❏"/>
              <a:tabLst>
                <a:tab pos="469900" algn="l"/>
              </a:tabLst>
            </a:pPr>
            <a:r>
              <a:rPr lang="en-US" sz="1200" spc="5" dirty="0" smtClean="0">
                <a:solidFill>
                  <a:srgbClr val="124F5B"/>
                </a:solidFill>
                <a:latin typeface="Verdana"/>
                <a:cs typeface="Verdana"/>
              </a:rPr>
              <a:t>The </a:t>
            </a:r>
            <a:r>
              <a:rPr lang="en-US" sz="1200" spc="40" dirty="0" smtClean="0">
                <a:solidFill>
                  <a:srgbClr val="124F5B"/>
                </a:solidFill>
                <a:latin typeface="Verdana"/>
                <a:cs typeface="Verdana"/>
              </a:rPr>
              <a:t>top </a:t>
            </a:r>
            <a:r>
              <a:rPr lang="en-US" sz="1200" spc="5" dirty="0" smtClean="0">
                <a:solidFill>
                  <a:srgbClr val="124F5B"/>
                </a:solidFill>
                <a:latin typeface="Verdana"/>
                <a:cs typeface="Verdana"/>
              </a:rPr>
              <a:t>categories </a:t>
            </a:r>
            <a:r>
              <a:rPr lang="en-US" sz="1200" spc="30" dirty="0" smtClean="0">
                <a:solidFill>
                  <a:srgbClr val="124F5B"/>
                </a:solidFill>
                <a:latin typeface="Verdana"/>
                <a:cs typeface="Verdana"/>
              </a:rPr>
              <a:t>in </a:t>
            </a:r>
            <a:r>
              <a:rPr lang="en-US" sz="1200" spc="60" dirty="0" smtClean="0">
                <a:solidFill>
                  <a:srgbClr val="124F5B"/>
                </a:solidFill>
                <a:latin typeface="Verdana"/>
                <a:cs typeface="Verdana"/>
              </a:rPr>
              <a:t>which</a:t>
            </a:r>
            <a:r>
              <a:rPr lang="en-US" sz="1200" spc="-280" dirty="0" smtClean="0">
                <a:solidFill>
                  <a:srgbClr val="124F5B"/>
                </a:solidFill>
                <a:latin typeface="Verdana"/>
                <a:cs typeface="Verdana"/>
              </a:rPr>
              <a:t> </a:t>
            </a:r>
            <a:r>
              <a:rPr lang="en-US" sz="1200" spc="10" dirty="0" smtClean="0">
                <a:solidFill>
                  <a:srgbClr val="124F5B"/>
                </a:solidFill>
                <a:latin typeface="Verdana"/>
                <a:cs typeface="Verdana"/>
              </a:rPr>
              <a:t>these  </a:t>
            </a:r>
            <a:r>
              <a:rPr lang="en-US" sz="1200" spc="30" dirty="0" smtClean="0">
                <a:solidFill>
                  <a:srgbClr val="124F5B"/>
                </a:solidFill>
                <a:latin typeface="Verdana"/>
                <a:cs typeface="Verdana"/>
              </a:rPr>
              <a:t>apps </a:t>
            </a:r>
            <a:r>
              <a:rPr lang="en-US" sz="1200" spc="-25" dirty="0" smtClean="0">
                <a:solidFill>
                  <a:srgbClr val="124F5B"/>
                </a:solidFill>
                <a:latin typeface="Verdana"/>
                <a:cs typeface="Verdana"/>
              </a:rPr>
              <a:t>fall </a:t>
            </a:r>
            <a:r>
              <a:rPr lang="en-US" sz="1200" spc="-30" dirty="0" smtClean="0">
                <a:solidFill>
                  <a:srgbClr val="124F5B"/>
                </a:solidFill>
                <a:latin typeface="Verdana"/>
                <a:cs typeface="Verdana"/>
              </a:rPr>
              <a:t>are </a:t>
            </a:r>
            <a:r>
              <a:rPr lang="en-US" sz="1200" b="1" spc="-80" dirty="0" smtClean="0">
                <a:solidFill>
                  <a:srgbClr val="124F5B"/>
                </a:solidFill>
                <a:latin typeface="Verdana"/>
                <a:cs typeface="Verdana"/>
              </a:rPr>
              <a:t>Communication</a:t>
            </a:r>
            <a:r>
              <a:rPr lang="en-US" sz="1200" spc="-80" dirty="0" smtClean="0">
                <a:solidFill>
                  <a:srgbClr val="124F5B"/>
                </a:solidFill>
                <a:latin typeface="Verdana"/>
                <a:cs typeface="Verdana"/>
              </a:rPr>
              <a:t>(16),  </a:t>
            </a:r>
            <a:r>
              <a:rPr lang="en-US" sz="1200" b="1" spc="-130" dirty="0" smtClean="0">
                <a:solidFill>
                  <a:srgbClr val="124F5B"/>
                </a:solidFill>
                <a:latin typeface="Verdana"/>
                <a:cs typeface="Verdana"/>
              </a:rPr>
              <a:t>game</a:t>
            </a:r>
            <a:r>
              <a:rPr lang="en-US" sz="1200" spc="-130" dirty="0" smtClean="0">
                <a:solidFill>
                  <a:srgbClr val="124F5B"/>
                </a:solidFill>
                <a:latin typeface="Verdana"/>
                <a:cs typeface="Verdana"/>
              </a:rPr>
              <a:t>(17),</a:t>
            </a:r>
            <a:r>
              <a:rPr lang="en-US" sz="1200" b="1" spc="-50" dirty="0" smtClean="0">
                <a:solidFill>
                  <a:srgbClr val="124F5B"/>
                </a:solidFill>
                <a:latin typeface="Verdana"/>
                <a:cs typeface="Verdana"/>
              </a:rPr>
              <a:t>Tools</a:t>
            </a:r>
            <a:r>
              <a:rPr lang="en-US" sz="1200" spc="-135" dirty="0" smtClean="0">
                <a:solidFill>
                  <a:srgbClr val="124F5B"/>
                </a:solidFill>
                <a:latin typeface="Verdana"/>
                <a:cs typeface="Verdana"/>
              </a:rPr>
              <a:t>(20),</a:t>
            </a:r>
            <a:r>
              <a:rPr lang="en-US" sz="1200" b="1" spc="-110" dirty="0" smtClean="0">
                <a:solidFill>
                  <a:srgbClr val="124F5B"/>
                </a:solidFill>
                <a:latin typeface="Verdana"/>
                <a:cs typeface="Verdana"/>
              </a:rPr>
              <a:t>photography</a:t>
            </a:r>
            <a:r>
              <a:rPr lang="en-US" sz="1200" spc="-110" dirty="0" smtClean="0">
                <a:solidFill>
                  <a:srgbClr val="124F5B"/>
                </a:solidFill>
                <a:latin typeface="Verdana"/>
                <a:cs typeface="Verdana"/>
              </a:rPr>
              <a:t>(9)  </a:t>
            </a:r>
            <a:r>
              <a:rPr lang="en-US" sz="1200" spc="-50" dirty="0" smtClean="0">
                <a:solidFill>
                  <a:srgbClr val="124F5B"/>
                </a:solidFill>
                <a:latin typeface="Verdana"/>
                <a:cs typeface="Verdana"/>
              </a:rPr>
              <a:t>and</a:t>
            </a:r>
            <a:r>
              <a:rPr lang="en-US" sz="1200" b="1" spc="-114" dirty="0" smtClean="0">
                <a:solidFill>
                  <a:srgbClr val="124F5B"/>
                </a:solidFill>
                <a:latin typeface="Verdana"/>
                <a:cs typeface="Verdana"/>
              </a:rPr>
              <a:t> </a:t>
            </a:r>
            <a:r>
              <a:rPr lang="en-US" sz="1200" b="1" spc="-130" dirty="0" smtClean="0">
                <a:solidFill>
                  <a:srgbClr val="124F5B"/>
                </a:solidFill>
                <a:latin typeface="Verdana"/>
                <a:cs typeface="Verdana"/>
              </a:rPr>
              <a:t>social</a:t>
            </a:r>
            <a:r>
              <a:rPr lang="en-US" sz="1200" spc="-130" dirty="0" smtClean="0">
                <a:solidFill>
                  <a:srgbClr val="124F5B"/>
                </a:solidFill>
                <a:latin typeface="Verdana"/>
                <a:cs typeface="Verdana"/>
              </a:rPr>
              <a:t>(7).</a:t>
            </a:r>
            <a:endParaRPr lang="en-US" sz="1200" dirty="0" smtClean="0">
              <a:latin typeface="Verdana"/>
              <a:cs typeface="Verdana"/>
            </a:endParaRPr>
          </a:p>
          <a:p>
            <a:endParaRPr lang="en-US" dirty="0" smtClean="0"/>
          </a:p>
          <a:p>
            <a:endParaRPr lang="en-US" dirty="0"/>
          </a:p>
        </p:txBody>
      </p:sp>
      <p:sp>
        <p:nvSpPr>
          <p:cNvPr id="12" name="object 7">
            <a:extLst>
              <a:ext uri="{FF2B5EF4-FFF2-40B4-BE49-F238E27FC236}">
                <a16:creationId xmlns="" xmlns:a16="http://schemas.microsoft.com/office/drawing/2014/main" id="{69D62FA2-B85A-0A5F-D8F7-915319F61D7D}"/>
              </a:ext>
            </a:extLst>
          </p:cNvPr>
          <p:cNvSpPr/>
          <p:nvPr/>
        </p:nvSpPr>
        <p:spPr>
          <a:xfrm>
            <a:off x="4165600" y="3173529"/>
            <a:ext cx="3695700"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1434882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499" y="216535"/>
            <a:ext cx="7473315" cy="572770"/>
          </a:xfrm>
        </p:spPr>
        <p:txBody>
          <a:bodyPr/>
          <a:lstStyle/>
          <a:p>
            <a:r>
              <a:rPr lang="en-US" dirty="0" smtClean="0"/>
              <a:t>Percentage of Positive , Negative and Neutral Reviews in dataset.</a:t>
            </a:r>
            <a:br>
              <a:rPr lang="en-US" dirty="0" smtClean="0"/>
            </a:br>
            <a:endParaRPr lang="en-US" dirty="0"/>
          </a:p>
        </p:txBody>
      </p:sp>
      <p:sp>
        <p:nvSpPr>
          <p:cNvPr id="4" name="object 13">
            <a:extLst>
              <a:ext uri="{FF2B5EF4-FFF2-40B4-BE49-F238E27FC236}">
                <a16:creationId xmlns="" xmlns:a16="http://schemas.microsoft.com/office/drawing/2014/main" id="{B3661B1C-7845-823A-D423-EC9A7C40C41A}"/>
              </a:ext>
            </a:extLst>
          </p:cNvPr>
          <p:cNvSpPr/>
          <p:nvPr/>
        </p:nvSpPr>
        <p:spPr>
          <a:xfrm>
            <a:off x="581635" y="273511"/>
            <a:ext cx="513258" cy="506273"/>
          </a:xfrm>
          <a:prstGeom prst="rect">
            <a:avLst/>
          </a:prstGeom>
          <a:blipFill>
            <a:blip r:embed="rId2" cstate="print"/>
            <a:stretch>
              <a:fillRect/>
            </a:stretch>
          </a:blipFill>
        </p:spPr>
        <p:txBody>
          <a:bodyPr wrap="square" lIns="0" tIns="0" rIns="0" bIns="0" rtlCol="0"/>
          <a:lstStyle/>
          <a:p>
            <a:endParaRPr/>
          </a:p>
        </p:txBody>
      </p:sp>
      <p:pic>
        <p:nvPicPr>
          <p:cNvPr id="6" name="Picture 5" descr="percentag_sentiment.png"/>
          <p:cNvPicPr>
            <a:picLocks noChangeAspect="1"/>
          </p:cNvPicPr>
          <p:nvPr/>
        </p:nvPicPr>
        <p:blipFill>
          <a:blip r:embed="rId3"/>
          <a:stretch>
            <a:fillRect/>
          </a:stretch>
        </p:blipFill>
        <p:spPr>
          <a:xfrm>
            <a:off x="4831801" y="1270000"/>
            <a:ext cx="4312199" cy="3581400"/>
          </a:xfrm>
          <a:prstGeom prst="rect">
            <a:avLst/>
          </a:prstGeom>
        </p:spPr>
      </p:pic>
      <p:sp>
        <p:nvSpPr>
          <p:cNvPr id="7" name="TextBox 6"/>
          <p:cNvSpPr txBox="1"/>
          <p:nvPr/>
        </p:nvSpPr>
        <p:spPr>
          <a:xfrm>
            <a:off x="927100" y="2222500"/>
            <a:ext cx="3822700" cy="1526183"/>
          </a:xfrm>
          <a:prstGeom prst="rect">
            <a:avLst/>
          </a:prstGeom>
          <a:noFill/>
        </p:spPr>
        <p:txBody>
          <a:bodyPr wrap="square" rtlCol="0">
            <a:spAutoFit/>
          </a:bodyPr>
          <a:lstStyle/>
          <a:p>
            <a:r>
              <a:rPr lang="en-US" sz="2000" dirty="0" smtClean="0"/>
              <a:t> ◙  Positive reviews are </a:t>
            </a:r>
            <a:r>
              <a:rPr lang="en-US" sz="2000" b="1" dirty="0" smtClean="0"/>
              <a:t>64.22%</a:t>
            </a:r>
            <a:endParaRPr lang="en-US" sz="2000" dirty="0" smtClean="0"/>
          </a:p>
          <a:p>
            <a:r>
              <a:rPr lang="en-US" sz="2000" dirty="0" smtClean="0"/>
              <a:t> ◙  Negative reviews are </a:t>
            </a:r>
            <a:r>
              <a:rPr lang="en-US" sz="2000" b="1" dirty="0" smtClean="0"/>
              <a:t>22.28%</a:t>
            </a:r>
            <a:endParaRPr lang="en-US" sz="2000" dirty="0" smtClean="0"/>
          </a:p>
          <a:p>
            <a:r>
              <a:rPr lang="en-US" sz="2000" dirty="0" smtClean="0"/>
              <a:t> ◙  Neutral reviews are </a:t>
            </a:r>
            <a:r>
              <a:rPr lang="en-US" sz="2000" b="1" dirty="0" smtClean="0"/>
              <a:t>13.50%</a:t>
            </a:r>
            <a:endParaRPr lang="en-US" sz="2000" dirty="0" smtClean="0"/>
          </a:p>
          <a:p>
            <a:endParaRPr lang="en-US" dirty="0"/>
          </a:p>
        </p:txBody>
      </p:sp>
      <p:sp>
        <p:nvSpPr>
          <p:cNvPr id="8" name="object 7">
            <a:extLst>
              <a:ext uri="{FF2B5EF4-FFF2-40B4-BE49-F238E27FC236}">
                <a16:creationId xmlns="" xmlns:a16="http://schemas.microsoft.com/office/drawing/2014/main" id="{69D62FA2-B85A-0A5F-D8F7-915319F61D7D}"/>
              </a:ext>
            </a:extLst>
          </p:cNvPr>
          <p:cNvSpPr/>
          <p:nvPr/>
        </p:nvSpPr>
        <p:spPr>
          <a:xfrm>
            <a:off x="965200" y="2170229"/>
            <a:ext cx="3695700"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191135"/>
            <a:ext cx="7740014" cy="572770"/>
          </a:xfrm>
        </p:spPr>
        <p:txBody>
          <a:bodyPr/>
          <a:lstStyle/>
          <a:p>
            <a:r>
              <a:rPr lang="en-US" dirty="0" smtClean="0"/>
              <a:t>Number of sentiments in sentiment polarity range.</a:t>
            </a:r>
            <a:br>
              <a:rPr lang="en-US" dirty="0" smtClean="0"/>
            </a:br>
            <a:endParaRPr lang="en-US" dirty="0"/>
          </a:p>
        </p:txBody>
      </p:sp>
      <p:sp>
        <p:nvSpPr>
          <p:cNvPr id="4" name="object 13">
            <a:extLst>
              <a:ext uri="{FF2B5EF4-FFF2-40B4-BE49-F238E27FC236}">
                <a16:creationId xmlns="" xmlns:a16="http://schemas.microsoft.com/office/drawing/2014/main" id="{B3661B1C-7845-823A-D423-EC9A7C40C41A}"/>
              </a:ext>
            </a:extLst>
          </p:cNvPr>
          <p:cNvSpPr/>
          <p:nvPr/>
        </p:nvSpPr>
        <p:spPr>
          <a:xfrm>
            <a:off x="314935" y="489411"/>
            <a:ext cx="513258" cy="506273"/>
          </a:xfrm>
          <a:prstGeom prst="rect">
            <a:avLst/>
          </a:prstGeom>
          <a:blipFill>
            <a:blip r:embed="rId2" cstate="print"/>
            <a:stretch>
              <a:fillRect/>
            </a:stretch>
          </a:blipFill>
        </p:spPr>
        <p:txBody>
          <a:bodyPr wrap="square" lIns="0" tIns="0" rIns="0" bIns="0" rtlCol="0"/>
          <a:lstStyle/>
          <a:p>
            <a:endParaRPr/>
          </a:p>
        </p:txBody>
      </p:sp>
      <p:pic>
        <p:nvPicPr>
          <p:cNvPr id="5" name="Picture 4" descr="rage_sentiment_polarity.png"/>
          <p:cNvPicPr>
            <a:picLocks noChangeAspect="1"/>
          </p:cNvPicPr>
          <p:nvPr/>
        </p:nvPicPr>
        <p:blipFill>
          <a:blip r:embed="rId3"/>
          <a:stretch>
            <a:fillRect/>
          </a:stretch>
        </p:blipFill>
        <p:spPr>
          <a:xfrm>
            <a:off x="3924300" y="1206500"/>
            <a:ext cx="4927600" cy="3733800"/>
          </a:xfrm>
          <a:prstGeom prst="rect">
            <a:avLst/>
          </a:prstGeom>
        </p:spPr>
      </p:pic>
      <p:sp>
        <p:nvSpPr>
          <p:cNvPr id="6" name="TextBox 5"/>
          <p:cNvSpPr txBox="1"/>
          <p:nvPr/>
        </p:nvSpPr>
        <p:spPr>
          <a:xfrm>
            <a:off x="495300" y="1828800"/>
            <a:ext cx="3149600" cy="2739211"/>
          </a:xfrm>
          <a:prstGeom prst="rect">
            <a:avLst/>
          </a:prstGeom>
          <a:noFill/>
        </p:spPr>
        <p:txBody>
          <a:bodyPr wrap="square" rtlCol="0">
            <a:spAutoFit/>
          </a:bodyPr>
          <a:lstStyle/>
          <a:p>
            <a:r>
              <a:rPr lang="en-US" sz="1800" dirty="0" smtClean="0"/>
              <a:t>◙ This shows some range where sentiments Polarity are belongs .</a:t>
            </a:r>
          </a:p>
          <a:p>
            <a:r>
              <a:rPr lang="en-US" sz="1800" dirty="0" smtClean="0"/>
              <a:t>◙ The sentiments Polarity is belongs -1 to 1.</a:t>
            </a:r>
          </a:p>
          <a:p>
            <a:r>
              <a:rPr lang="en-US" sz="1800" dirty="0" smtClean="0"/>
              <a:t>◙ 90% of mean sentiments polarity is in between -0.25 to 0.50.</a:t>
            </a:r>
          </a:p>
          <a:p>
            <a:endParaRPr lang="en-US" dirty="0" smtClean="0"/>
          </a:p>
          <a:p>
            <a:endParaRPr lang="en-US" dirty="0"/>
          </a:p>
        </p:txBody>
      </p:sp>
      <p:sp>
        <p:nvSpPr>
          <p:cNvPr id="7" name="object 7">
            <a:extLst>
              <a:ext uri="{FF2B5EF4-FFF2-40B4-BE49-F238E27FC236}">
                <a16:creationId xmlns="" xmlns:a16="http://schemas.microsoft.com/office/drawing/2014/main" id="{69D62FA2-B85A-0A5F-D8F7-915319F61D7D}"/>
              </a:ext>
            </a:extLst>
          </p:cNvPr>
          <p:cNvSpPr/>
          <p:nvPr/>
        </p:nvSpPr>
        <p:spPr>
          <a:xfrm>
            <a:off x="342900" y="1713028"/>
            <a:ext cx="3403600" cy="2617671"/>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300" y="267335"/>
            <a:ext cx="7790814" cy="316865"/>
          </a:xfrm>
        </p:spPr>
        <p:txBody>
          <a:bodyPr/>
          <a:lstStyle/>
          <a:p>
            <a:r>
              <a:rPr lang="en-US" sz="2400" dirty="0" smtClean="0"/>
              <a:t>Density of Top 3 Categories Mean Sentiment polarity.</a:t>
            </a:r>
            <a:r>
              <a:rPr lang="en-US" dirty="0" smtClean="0"/>
              <a:t/>
            </a:r>
            <a:br>
              <a:rPr lang="en-US" dirty="0" smtClean="0"/>
            </a:br>
            <a:endParaRPr lang="en-US" dirty="0"/>
          </a:p>
        </p:txBody>
      </p:sp>
      <p:sp>
        <p:nvSpPr>
          <p:cNvPr id="5" name="object 13">
            <a:extLst>
              <a:ext uri="{FF2B5EF4-FFF2-40B4-BE49-F238E27FC236}">
                <a16:creationId xmlns="" xmlns:a16="http://schemas.microsoft.com/office/drawing/2014/main" id="{B3661B1C-7845-823A-D423-EC9A7C40C41A}"/>
              </a:ext>
            </a:extLst>
          </p:cNvPr>
          <p:cNvSpPr/>
          <p:nvPr/>
        </p:nvSpPr>
        <p:spPr>
          <a:xfrm>
            <a:off x="403835" y="311611"/>
            <a:ext cx="513258" cy="506273"/>
          </a:xfrm>
          <a:prstGeom prst="rect">
            <a:avLst/>
          </a:prstGeom>
          <a:blipFill>
            <a:blip r:embed="rId2" cstate="print"/>
            <a:stretch>
              <a:fillRect/>
            </a:stretch>
          </a:blipFill>
        </p:spPr>
        <p:txBody>
          <a:bodyPr wrap="square" lIns="0" tIns="0" rIns="0" bIns="0" rtlCol="0"/>
          <a:lstStyle/>
          <a:p>
            <a:endParaRPr/>
          </a:p>
        </p:txBody>
      </p:sp>
      <p:pic>
        <p:nvPicPr>
          <p:cNvPr id="6" name="Picture 5" descr="tdsp_1.png"/>
          <p:cNvPicPr>
            <a:picLocks noChangeAspect="1"/>
          </p:cNvPicPr>
          <p:nvPr/>
        </p:nvPicPr>
        <p:blipFill>
          <a:blip r:embed="rId3"/>
          <a:stretch>
            <a:fillRect/>
          </a:stretch>
        </p:blipFill>
        <p:spPr>
          <a:xfrm>
            <a:off x="321556" y="1041399"/>
            <a:ext cx="2840744" cy="2971801"/>
          </a:xfrm>
          <a:prstGeom prst="rect">
            <a:avLst/>
          </a:prstGeom>
          <a:ln>
            <a:noFill/>
          </a:ln>
          <a:effectLst>
            <a:outerShdw blurRad="292100" dist="139700" dir="2700000" algn="tl" rotWithShape="0">
              <a:srgbClr val="333333">
                <a:alpha val="65000"/>
              </a:srgbClr>
            </a:outerShdw>
          </a:effectLst>
        </p:spPr>
      </p:pic>
      <p:pic>
        <p:nvPicPr>
          <p:cNvPr id="7" name="Picture 6" descr="tdsp_2.png"/>
          <p:cNvPicPr>
            <a:picLocks noChangeAspect="1"/>
          </p:cNvPicPr>
          <p:nvPr/>
        </p:nvPicPr>
        <p:blipFill>
          <a:blip r:embed="rId4"/>
          <a:stretch>
            <a:fillRect/>
          </a:stretch>
        </p:blipFill>
        <p:spPr>
          <a:xfrm>
            <a:off x="3340100" y="1041400"/>
            <a:ext cx="2667000" cy="2286000"/>
          </a:xfrm>
          <a:prstGeom prst="rect">
            <a:avLst/>
          </a:prstGeom>
          <a:ln>
            <a:noFill/>
          </a:ln>
          <a:effectLst>
            <a:outerShdw blurRad="292100" dist="139700" dir="2700000" algn="tl" rotWithShape="0">
              <a:srgbClr val="333333">
                <a:alpha val="65000"/>
              </a:srgbClr>
            </a:outerShdw>
          </a:effectLst>
        </p:spPr>
      </p:pic>
      <p:pic>
        <p:nvPicPr>
          <p:cNvPr id="8" name="Picture 7" descr="tdsp_3.png"/>
          <p:cNvPicPr>
            <a:picLocks noChangeAspect="1"/>
          </p:cNvPicPr>
          <p:nvPr/>
        </p:nvPicPr>
        <p:blipFill>
          <a:blip r:embed="rId5"/>
          <a:stretch>
            <a:fillRect/>
          </a:stretch>
        </p:blipFill>
        <p:spPr>
          <a:xfrm>
            <a:off x="6121400" y="977900"/>
            <a:ext cx="2857500" cy="31877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435100" y="4381500"/>
            <a:ext cx="5702300" cy="738664"/>
          </a:xfrm>
          <a:prstGeom prst="rect">
            <a:avLst/>
          </a:prstGeom>
          <a:noFill/>
        </p:spPr>
        <p:txBody>
          <a:bodyPr wrap="square" rtlCol="0">
            <a:spAutoFit/>
          </a:bodyPr>
          <a:lstStyle/>
          <a:p>
            <a:r>
              <a:rPr lang="en-US" dirty="0" smtClean="0"/>
              <a:t>◙ Density of Top 3 Categories Mean Sentiment polarity, Here we can see that the density of positive polarity is high.</a:t>
            </a:r>
          </a:p>
          <a:p>
            <a:endParaRPr lang="en-US" dirty="0"/>
          </a:p>
        </p:txBody>
      </p:sp>
      <p:sp>
        <p:nvSpPr>
          <p:cNvPr id="10" name="object 7">
            <a:extLst>
              <a:ext uri="{FF2B5EF4-FFF2-40B4-BE49-F238E27FC236}">
                <a16:creationId xmlns="" xmlns:a16="http://schemas.microsoft.com/office/drawing/2014/main" id="{69D62FA2-B85A-0A5F-D8F7-915319F61D7D}"/>
              </a:ext>
            </a:extLst>
          </p:cNvPr>
          <p:cNvSpPr/>
          <p:nvPr/>
        </p:nvSpPr>
        <p:spPr>
          <a:xfrm>
            <a:off x="1206500" y="4318001"/>
            <a:ext cx="5918200" cy="64769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299" y="216535"/>
            <a:ext cx="7701915" cy="572770"/>
          </a:xfrm>
        </p:spPr>
        <p:txBody>
          <a:bodyPr/>
          <a:lstStyle/>
          <a:p>
            <a:r>
              <a:rPr lang="en-US" sz="2400" dirty="0" smtClean="0"/>
              <a:t>Density of Top 3 Categories Mean Sentiment polarity</a:t>
            </a:r>
            <a:r>
              <a:rPr lang="en-US" dirty="0" smtClean="0"/>
              <a:t>.</a:t>
            </a:r>
            <a:br>
              <a:rPr lang="en-US" dirty="0" smtClean="0"/>
            </a:br>
            <a:endParaRPr lang="en-US" dirty="0"/>
          </a:p>
        </p:txBody>
      </p:sp>
      <p:sp>
        <p:nvSpPr>
          <p:cNvPr id="4" name="object 13">
            <a:extLst>
              <a:ext uri="{FF2B5EF4-FFF2-40B4-BE49-F238E27FC236}">
                <a16:creationId xmlns="" xmlns:a16="http://schemas.microsoft.com/office/drawing/2014/main" id="{B3661B1C-7845-823A-D423-EC9A7C40C41A}"/>
              </a:ext>
            </a:extLst>
          </p:cNvPr>
          <p:cNvSpPr/>
          <p:nvPr/>
        </p:nvSpPr>
        <p:spPr>
          <a:xfrm>
            <a:off x="403835" y="311611"/>
            <a:ext cx="513258" cy="506273"/>
          </a:xfrm>
          <a:prstGeom prst="rect">
            <a:avLst/>
          </a:prstGeom>
          <a:blipFill>
            <a:blip r:embed="rId2" cstate="print"/>
            <a:stretch>
              <a:fillRect/>
            </a:stretch>
          </a:blipFill>
        </p:spPr>
        <p:txBody>
          <a:bodyPr wrap="square" lIns="0" tIns="0" rIns="0" bIns="0" rtlCol="0"/>
          <a:lstStyle/>
          <a:p>
            <a:endParaRPr/>
          </a:p>
        </p:txBody>
      </p:sp>
      <p:pic>
        <p:nvPicPr>
          <p:cNvPr id="5" name="Picture 4" descr="dlsp_1.png"/>
          <p:cNvPicPr>
            <a:picLocks noChangeAspect="1"/>
          </p:cNvPicPr>
          <p:nvPr/>
        </p:nvPicPr>
        <p:blipFill>
          <a:blip r:embed="rId3"/>
          <a:stretch>
            <a:fillRect/>
          </a:stretch>
        </p:blipFill>
        <p:spPr>
          <a:xfrm>
            <a:off x="266700" y="1104899"/>
            <a:ext cx="2921000" cy="2870201"/>
          </a:xfrm>
          <a:prstGeom prst="rect">
            <a:avLst/>
          </a:prstGeom>
          <a:ln>
            <a:noFill/>
          </a:ln>
          <a:effectLst>
            <a:outerShdw blurRad="292100" dist="139700" dir="2700000" algn="tl" rotWithShape="0">
              <a:srgbClr val="333333">
                <a:alpha val="65000"/>
              </a:srgbClr>
            </a:outerShdw>
          </a:effectLst>
        </p:spPr>
      </p:pic>
      <p:pic>
        <p:nvPicPr>
          <p:cNvPr id="6" name="Picture 5" descr="dlsp_2.png"/>
          <p:cNvPicPr>
            <a:picLocks noChangeAspect="1"/>
          </p:cNvPicPr>
          <p:nvPr/>
        </p:nvPicPr>
        <p:blipFill>
          <a:blip r:embed="rId4"/>
          <a:stretch>
            <a:fillRect/>
          </a:stretch>
        </p:blipFill>
        <p:spPr>
          <a:xfrm>
            <a:off x="3365500" y="889000"/>
            <a:ext cx="2844800" cy="2921000"/>
          </a:xfrm>
          <a:prstGeom prst="rect">
            <a:avLst/>
          </a:prstGeom>
          <a:ln>
            <a:noFill/>
          </a:ln>
          <a:effectLst>
            <a:outerShdw blurRad="292100" dist="139700" dir="2700000" algn="tl" rotWithShape="0">
              <a:srgbClr val="333333">
                <a:alpha val="65000"/>
              </a:srgbClr>
            </a:outerShdw>
          </a:effectLst>
        </p:spPr>
      </p:pic>
      <p:pic>
        <p:nvPicPr>
          <p:cNvPr id="7" name="Picture 6" descr="dlsp_3.png"/>
          <p:cNvPicPr>
            <a:picLocks noChangeAspect="1"/>
          </p:cNvPicPr>
          <p:nvPr/>
        </p:nvPicPr>
        <p:blipFill>
          <a:blip r:embed="rId5"/>
          <a:stretch>
            <a:fillRect/>
          </a:stretch>
        </p:blipFill>
        <p:spPr>
          <a:xfrm>
            <a:off x="6350000" y="1193800"/>
            <a:ext cx="2641600" cy="280670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1524000" y="4305300"/>
            <a:ext cx="6451600" cy="954107"/>
          </a:xfrm>
          <a:prstGeom prst="rect">
            <a:avLst/>
          </a:prstGeom>
          <a:noFill/>
        </p:spPr>
        <p:txBody>
          <a:bodyPr wrap="square" rtlCol="0">
            <a:spAutoFit/>
          </a:bodyPr>
          <a:lstStyle/>
          <a:p>
            <a:r>
              <a:rPr lang="en-US" dirty="0" smtClean="0"/>
              <a:t>◙ Density of least 3 Categories Mean Sentiment polarity, Here we can see that their sentiment polarity are available but the density of positive polarity is very low.</a:t>
            </a:r>
          </a:p>
          <a:p>
            <a:endParaRPr lang="en-US" dirty="0"/>
          </a:p>
        </p:txBody>
      </p:sp>
      <p:sp>
        <p:nvSpPr>
          <p:cNvPr id="9" name="object 7">
            <a:extLst>
              <a:ext uri="{FF2B5EF4-FFF2-40B4-BE49-F238E27FC236}">
                <a16:creationId xmlns="" xmlns:a16="http://schemas.microsoft.com/office/drawing/2014/main" id="{69D62FA2-B85A-0A5F-D8F7-915319F61D7D}"/>
              </a:ext>
            </a:extLst>
          </p:cNvPr>
          <p:cNvSpPr/>
          <p:nvPr/>
        </p:nvSpPr>
        <p:spPr>
          <a:xfrm>
            <a:off x="1460500" y="4318001"/>
            <a:ext cx="6362700" cy="66039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599" y="267335"/>
            <a:ext cx="6965315" cy="572770"/>
          </a:xfrm>
        </p:spPr>
        <p:txBody>
          <a:bodyPr/>
          <a:lstStyle/>
          <a:p>
            <a:r>
              <a:rPr lang="en-US" dirty="0" smtClean="0"/>
              <a:t>Apps updates in each month.</a:t>
            </a:r>
            <a:endParaRPr lang="en-US" dirty="0"/>
          </a:p>
        </p:txBody>
      </p:sp>
      <p:sp>
        <p:nvSpPr>
          <p:cNvPr id="3" name="object 13">
            <a:extLst>
              <a:ext uri="{FF2B5EF4-FFF2-40B4-BE49-F238E27FC236}">
                <a16:creationId xmlns="" xmlns:a16="http://schemas.microsoft.com/office/drawing/2014/main" id="{B3661B1C-7845-823A-D423-EC9A7C40C41A}"/>
              </a:ext>
            </a:extLst>
          </p:cNvPr>
          <p:cNvSpPr/>
          <p:nvPr/>
        </p:nvSpPr>
        <p:spPr>
          <a:xfrm>
            <a:off x="657835" y="337011"/>
            <a:ext cx="513258" cy="506273"/>
          </a:xfrm>
          <a:prstGeom prst="rect">
            <a:avLst/>
          </a:prstGeom>
          <a:blipFill>
            <a:blip r:embed="rId2" cstate="print"/>
            <a:stretch>
              <a:fillRect/>
            </a:stretch>
          </a:blipFill>
        </p:spPr>
        <p:txBody>
          <a:bodyPr wrap="square" lIns="0" tIns="0" rIns="0" bIns="0" rtlCol="0"/>
          <a:lstStyle/>
          <a:p>
            <a:endParaRPr/>
          </a:p>
        </p:txBody>
      </p:sp>
      <p:pic>
        <p:nvPicPr>
          <p:cNvPr id="4" name="Picture 3" descr="free.png"/>
          <p:cNvPicPr>
            <a:picLocks noChangeAspect="1"/>
          </p:cNvPicPr>
          <p:nvPr/>
        </p:nvPicPr>
        <p:blipFill>
          <a:blip r:embed="rId3"/>
          <a:stretch>
            <a:fillRect/>
          </a:stretch>
        </p:blipFill>
        <p:spPr>
          <a:xfrm>
            <a:off x="171561" y="1016000"/>
            <a:ext cx="4324239" cy="2286000"/>
          </a:xfrm>
          <a:prstGeom prst="rect">
            <a:avLst/>
          </a:prstGeom>
        </p:spPr>
      </p:pic>
      <p:pic>
        <p:nvPicPr>
          <p:cNvPr id="5" name="Picture 4" descr="paid_update.png"/>
          <p:cNvPicPr>
            <a:picLocks noChangeAspect="1"/>
          </p:cNvPicPr>
          <p:nvPr/>
        </p:nvPicPr>
        <p:blipFill>
          <a:blip r:embed="rId4"/>
          <a:stretch>
            <a:fillRect/>
          </a:stretch>
        </p:blipFill>
        <p:spPr>
          <a:xfrm>
            <a:off x="4699000" y="1028700"/>
            <a:ext cx="4304386" cy="2235200"/>
          </a:xfrm>
          <a:prstGeom prst="rect">
            <a:avLst/>
          </a:prstGeom>
        </p:spPr>
      </p:pic>
      <p:sp>
        <p:nvSpPr>
          <p:cNvPr id="6" name="TextBox 5"/>
          <p:cNvSpPr txBox="1"/>
          <p:nvPr/>
        </p:nvSpPr>
        <p:spPr>
          <a:xfrm>
            <a:off x="736600" y="3873500"/>
            <a:ext cx="7924800" cy="523220"/>
          </a:xfrm>
          <a:prstGeom prst="rect">
            <a:avLst/>
          </a:prstGeom>
          <a:noFill/>
        </p:spPr>
        <p:txBody>
          <a:bodyPr wrap="square" rtlCol="0">
            <a:spAutoFit/>
          </a:bodyPr>
          <a:lstStyle/>
          <a:p>
            <a:r>
              <a:rPr lang="en-US" dirty="0" smtClean="0"/>
              <a:t>◙ The paid and free both type of Apps are mostly update in month of June to August but highly in the month of July.</a:t>
            </a:r>
            <a:endParaRPr lang="en-US" dirty="0"/>
          </a:p>
        </p:txBody>
      </p:sp>
      <p:sp>
        <p:nvSpPr>
          <p:cNvPr id="7" name="object 7">
            <a:extLst>
              <a:ext uri="{FF2B5EF4-FFF2-40B4-BE49-F238E27FC236}">
                <a16:creationId xmlns="" xmlns:a16="http://schemas.microsoft.com/office/drawing/2014/main" id="{69D62FA2-B85A-0A5F-D8F7-915319F61D7D}"/>
              </a:ext>
            </a:extLst>
          </p:cNvPr>
          <p:cNvSpPr/>
          <p:nvPr/>
        </p:nvSpPr>
        <p:spPr>
          <a:xfrm>
            <a:off x="749300" y="3835401"/>
            <a:ext cx="7861300" cy="64769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399" y="280035"/>
            <a:ext cx="7498715" cy="572770"/>
          </a:xfrm>
        </p:spPr>
        <p:txBody>
          <a:bodyPr/>
          <a:lstStyle/>
          <a:p>
            <a:r>
              <a:rPr lang="en-US" sz="2400" dirty="0" smtClean="0"/>
              <a:t>Density of Mean sentiment polarity in each months</a:t>
            </a:r>
            <a:r>
              <a:rPr lang="en-US" dirty="0" smtClean="0"/>
              <a:t/>
            </a:r>
            <a:br>
              <a:rPr lang="en-US" dirty="0" smtClean="0"/>
            </a:br>
            <a:endParaRPr lang="en-US" dirty="0"/>
          </a:p>
        </p:txBody>
      </p:sp>
      <p:sp>
        <p:nvSpPr>
          <p:cNvPr id="3" name="object 13">
            <a:extLst>
              <a:ext uri="{FF2B5EF4-FFF2-40B4-BE49-F238E27FC236}">
                <a16:creationId xmlns="" xmlns:a16="http://schemas.microsoft.com/office/drawing/2014/main" id="{B3661B1C-7845-823A-D423-EC9A7C40C41A}"/>
              </a:ext>
            </a:extLst>
          </p:cNvPr>
          <p:cNvSpPr/>
          <p:nvPr/>
        </p:nvSpPr>
        <p:spPr>
          <a:xfrm>
            <a:off x="416535" y="324311"/>
            <a:ext cx="513258" cy="506273"/>
          </a:xfrm>
          <a:prstGeom prst="rect">
            <a:avLst/>
          </a:prstGeom>
          <a:blipFill>
            <a:blip r:embed="rId2" cstate="print"/>
            <a:stretch>
              <a:fillRect/>
            </a:stretch>
          </a:blipFill>
        </p:spPr>
        <p:txBody>
          <a:bodyPr wrap="square" lIns="0" tIns="0" rIns="0" bIns="0" rtlCol="0"/>
          <a:lstStyle/>
          <a:p>
            <a:endParaRPr/>
          </a:p>
        </p:txBody>
      </p:sp>
      <p:pic>
        <p:nvPicPr>
          <p:cNvPr id="4" name="Picture 3" descr="dspm.png"/>
          <p:cNvPicPr>
            <a:picLocks noChangeAspect="1"/>
          </p:cNvPicPr>
          <p:nvPr/>
        </p:nvPicPr>
        <p:blipFill>
          <a:blip r:embed="rId3"/>
          <a:stretch>
            <a:fillRect/>
          </a:stretch>
        </p:blipFill>
        <p:spPr>
          <a:xfrm>
            <a:off x="342901" y="1041400"/>
            <a:ext cx="4318000" cy="2667000"/>
          </a:xfrm>
          <a:prstGeom prst="rect">
            <a:avLst/>
          </a:prstGeom>
        </p:spPr>
      </p:pic>
      <p:pic>
        <p:nvPicPr>
          <p:cNvPr id="5" name="Picture 4" descr="p_dspm.png"/>
          <p:cNvPicPr>
            <a:picLocks noChangeAspect="1"/>
          </p:cNvPicPr>
          <p:nvPr/>
        </p:nvPicPr>
        <p:blipFill>
          <a:blip r:embed="rId4"/>
          <a:stretch>
            <a:fillRect/>
          </a:stretch>
        </p:blipFill>
        <p:spPr>
          <a:xfrm>
            <a:off x="4927600" y="1041400"/>
            <a:ext cx="3848100" cy="2679700"/>
          </a:xfrm>
          <a:prstGeom prst="rect">
            <a:avLst/>
          </a:prstGeom>
        </p:spPr>
      </p:pic>
      <p:sp>
        <p:nvSpPr>
          <p:cNvPr id="6" name="TextBox 5"/>
          <p:cNvSpPr txBox="1"/>
          <p:nvPr/>
        </p:nvSpPr>
        <p:spPr>
          <a:xfrm>
            <a:off x="1231900" y="3670300"/>
            <a:ext cx="6731000" cy="1815882"/>
          </a:xfrm>
          <a:prstGeom prst="rect">
            <a:avLst/>
          </a:prstGeom>
          <a:noFill/>
        </p:spPr>
        <p:txBody>
          <a:bodyPr wrap="square" rtlCol="0">
            <a:spAutoFit/>
          </a:bodyPr>
          <a:lstStyle/>
          <a:p>
            <a:r>
              <a:rPr lang="en-US" dirty="0" smtClean="0"/>
              <a:t>◙  Density of sentiment polarity is high in Free Apps comparing to Paid Apps.</a:t>
            </a:r>
          </a:p>
          <a:p>
            <a:r>
              <a:rPr lang="en-US" dirty="0" smtClean="0"/>
              <a:t>◙  In FREE Apps total 4800 out of 8896 sentiment are in month of June July and august it is more than 50 % . And paid Apps have total 300 out of 753 sentiment polarity in month of June, July and august it is approx 40 %.</a:t>
            </a:r>
          </a:p>
          <a:p>
            <a:r>
              <a:rPr lang="en-US" dirty="0" smtClean="0"/>
              <a:t>◙ In month of JUNE, JULY and AUGUST density of sentiment polarity is high . This show that the Installs of Apps is higher in June and July than other months.</a:t>
            </a:r>
          </a:p>
          <a:p>
            <a:endParaRPr lang="en-US" dirty="0" smtClean="0"/>
          </a:p>
          <a:p>
            <a:endParaRPr lang="en-US" dirty="0"/>
          </a:p>
        </p:txBody>
      </p:sp>
      <p:sp>
        <p:nvSpPr>
          <p:cNvPr id="7" name="object 7">
            <a:extLst>
              <a:ext uri="{FF2B5EF4-FFF2-40B4-BE49-F238E27FC236}">
                <a16:creationId xmlns="" xmlns:a16="http://schemas.microsoft.com/office/drawing/2014/main" id="{69D62FA2-B85A-0A5F-D8F7-915319F61D7D}"/>
              </a:ext>
            </a:extLst>
          </p:cNvPr>
          <p:cNvSpPr/>
          <p:nvPr/>
        </p:nvSpPr>
        <p:spPr>
          <a:xfrm>
            <a:off x="1155700" y="3695700"/>
            <a:ext cx="6731000" cy="129540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899" y="229235"/>
            <a:ext cx="7651115" cy="572770"/>
          </a:xfrm>
        </p:spPr>
        <p:txBody>
          <a:bodyPr/>
          <a:lstStyle/>
          <a:p>
            <a:r>
              <a:rPr lang="en-US" sz="2000" dirty="0" smtClean="0"/>
              <a:t>The number of top 10 Current versions Apps. And the number of apps in top 10 Android Versions.</a:t>
            </a:r>
            <a:r>
              <a:rPr lang="en-US" dirty="0" smtClean="0"/>
              <a:t/>
            </a:r>
            <a:br>
              <a:rPr lang="en-US" dirty="0" smtClean="0"/>
            </a:br>
            <a:r>
              <a:rPr lang="en-US" dirty="0" smtClean="0"/>
              <a:t/>
            </a:r>
            <a:br>
              <a:rPr lang="en-US" dirty="0" smtClean="0"/>
            </a:br>
            <a:endParaRPr lang="en-US" dirty="0"/>
          </a:p>
        </p:txBody>
      </p:sp>
      <p:sp>
        <p:nvSpPr>
          <p:cNvPr id="3" name="object 13">
            <a:extLst>
              <a:ext uri="{FF2B5EF4-FFF2-40B4-BE49-F238E27FC236}">
                <a16:creationId xmlns="" xmlns:a16="http://schemas.microsoft.com/office/drawing/2014/main" id="{B3661B1C-7845-823A-D423-EC9A7C40C41A}"/>
              </a:ext>
            </a:extLst>
          </p:cNvPr>
          <p:cNvSpPr/>
          <p:nvPr/>
        </p:nvSpPr>
        <p:spPr>
          <a:xfrm>
            <a:off x="302235" y="349711"/>
            <a:ext cx="513258" cy="506273"/>
          </a:xfrm>
          <a:prstGeom prst="rect">
            <a:avLst/>
          </a:prstGeom>
          <a:blipFill>
            <a:blip r:embed="rId2" cstate="print"/>
            <a:stretch>
              <a:fillRect/>
            </a:stretch>
          </a:blipFill>
        </p:spPr>
        <p:txBody>
          <a:bodyPr wrap="square" lIns="0" tIns="0" rIns="0" bIns="0" rtlCol="0"/>
          <a:lstStyle/>
          <a:p>
            <a:endParaRPr/>
          </a:p>
        </p:txBody>
      </p:sp>
      <p:pic>
        <p:nvPicPr>
          <p:cNvPr id="4" name="Picture 3" descr="name_android_version.png"/>
          <p:cNvPicPr>
            <a:picLocks noChangeAspect="1"/>
          </p:cNvPicPr>
          <p:nvPr/>
        </p:nvPicPr>
        <p:blipFill>
          <a:blip r:embed="rId3"/>
          <a:stretch>
            <a:fillRect/>
          </a:stretch>
        </p:blipFill>
        <p:spPr>
          <a:xfrm>
            <a:off x="322423" y="1028700"/>
            <a:ext cx="4109878" cy="2578100"/>
          </a:xfrm>
          <a:prstGeom prst="rect">
            <a:avLst/>
          </a:prstGeom>
        </p:spPr>
      </p:pic>
      <p:pic>
        <p:nvPicPr>
          <p:cNvPr id="5" name="Picture 4" descr="current_version.png"/>
          <p:cNvPicPr>
            <a:picLocks noChangeAspect="1"/>
          </p:cNvPicPr>
          <p:nvPr/>
        </p:nvPicPr>
        <p:blipFill>
          <a:blip r:embed="rId4"/>
          <a:stretch>
            <a:fillRect/>
          </a:stretch>
        </p:blipFill>
        <p:spPr>
          <a:xfrm>
            <a:off x="4673600" y="1003300"/>
            <a:ext cx="4109877" cy="2616200"/>
          </a:xfrm>
          <a:prstGeom prst="rect">
            <a:avLst/>
          </a:prstGeom>
        </p:spPr>
      </p:pic>
      <p:sp>
        <p:nvSpPr>
          <p:cNvPr id="6" name="TextBox 5"/>
          <p:cNvSpPr txBox="1"/>
          <p:nvPr/>
        </p:nvSpPr>
        <p:spPr>
          <a:xfrm>
            <a:off x="1498600" y="3975100"/>
            <a:ext cx="5600700" cy="523220"/>
          </a:xfrm>
          <a:prstGeom prst="rect">
            <a:avLst/>
          </a:prstGeom>
          <a:noFill/>
        </p:spPr>
        <p:txBody>
          <a:bodyPr wrap="square" rtlCol="0">
            <a:spAutoFit/>
          </a:bodyPr>
          <a:lstStyle/>
          <a:p>
            <a:r>
              <a:rPr lang="en-US" dirty="0" smtClean="0"/>
              <a:t>◙ The Android Version of most of Apps is 4.1 and up .</a:t>
            </a:r>
          </a:p>
          <a:p>
            <a:r>
              <a:rPr lang="en-US" dirty="0" smtClean="0"/>
              <a:t>◙ here we see the lost of apps is varies with device.</a:t>
            </a:r>
            <a:endParaRPr lang="en-US" dirty="0"/>
          </a:p>
        </p:txBody>
      </p:sp>
      <p:sp>
        <p:nvSpPr>
          <p:cNvPr id="7" name="object 7">
            <a:extLst>
              <a:ext uri="{FF2B5EF4-FFF2-40B4-BE49-F238E27FC236}">
                <a16:creationId xmlns="" xmlns:a16="http://schemas.microsoft.com/office/drawing/2014/main" id="{69D62FA2-B85A-0A5F-D8F7-915319F61D7D}"/>
              </a:ext>
            </a:extLst>
          </p:cNvPr>
          <p:cNvSpPr/>
          <p:nvPr/>
        </p:nvSpPr>
        <p:spPr>
          <a:xfrm>
            <a:off x="1346200" y="3873500"/>
            <a:ext cx="4749800" cy="81280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 xmlns:a16="http://schemas.microsoft.com/office/drawing/2014/main" id="{0748C9DF-59A9-5B59-5A38-CAB7FBCE7889}"/>
              </a:ext>
            </a:extLst>
          </p:cNvPr>
          <p:cNvSpPr txBox="1"/>
          <p:nvPr/>
        </p:nvSpPr>
        <p:spPr>
          <a:xfrm>
            <a:off x="322179" y="1095470"/>
            <a:ext cx="3493970" cy="4075475"/>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pc="15" dirty="0">
                <a:solidFill>
                  <a:schemeClr val="accent5">
                    <a:lumMod val="50000"/>
                  </a:schemeClr>
                </a:solidFill>
                <a:latin typeface="+mn-lt"/>
              </a:rPr>
              <a:t>Revenue </a:t>
            </a:r>
            <a:r>
              <a:rPr lang="en-US" spc="25" dirty="0">
                <a:solidFill>
                  <a:schemeClr val="accent5">
                    <a:lumMod val="50000"/>
                  </a:schemeClr>
                </a:solidFill>
                <a:latin typeface="+mn-lt"/>
              </a:rPr>
              <a:t>generated </a:t>
            </a:r>
            <a:r>
              <a:rPr lang="en-US" spc="-35" dirty="0">
                <a:solidFill>
                  <a:schemeClr val="accent5">
                    <a:lumMod val="50000"/>
                  </a:schemeClr>
                </a:solidFill>
                <a:latin typeface="+mn-lt"/>
              </a:rPr>
              <a:t>is  </a:t>
            </a:r>
            <a:r>
              <a:rPr lang="en-US" spc="15" dirty="0">
                <a:solidFill>
                  <a:schemeClr val="accent5">
                    <a:lumMod val="50000"/>
                  </a:schemeClr>
                </a:solidFill>
                <a:latin typeface="+mn-lt"/>
              </a:rPr>
              <a:t>given</a:t>
            </a:r>
            <a:r>
              <a:rPr lang="en-US" spc="-175" dirty="0">
                <a:solidFill>
                  <a:schemeClr val="accent5">
                    <a:lumMod val="50000"/>
                  </a:schemeClr>
                </a:solidFill>
                <a:latin typeface="+mn-lt"/>
              </a:rPr>
              <a:t> </a:t>
            </a:r>
            <a:r>
              <a:rPr lang="en-US" spc="-15" dirty="0">
                <a:solidFill>
                  <a:schemeClr val="accent5">
                    <a:lumMod val="50000"/>
                  </a:schemeClr>
                </a:solidFill>
                <a:latin typeface="+mn-lt"/>
              </a:rPr>
              <a:t>by</a:t>
            </a:r>
            <a:r>
              <a:rPr lang="en-US" spc="-170" dirty="0">
                <a:solidFill>
                  <a:schemeClr val="accent5">
                    <a:lumMod val="50000"/>
                  </a:schemeClr>
                </a:solidFill>
                <a:latin typeface="+mn-lt"/>
              </a:rPr>
              <a:t> </a:t>
            </a:r>
            <a:r>
              <a:rPr lang="en-US" spc="35" dirty="0">
                <a:solidFill>
                  <a:schemeClr val="accent5">
                    <a:lumMod val="50000"/>
                  </a:schemeClr>
                </a:solidFill>
                <a:latin typeface="+mn-lt"/>
              </a:rPr>
              <a:t>the</a:t>
            </a:r>
            <a:r>
              <a:rPr lang="en-US" spc="-170" dirty="0">
                <a:solidFill>
                  <a:schemeClr val="accent5">
                    <a:lumMod val="50000"/>
                  </a:schemeClr>
                </a:solidFill>
                <a:latin typeface="+mn-lt"/>
              </a:rPr>
              <a:t> </a:t>
            </a:r>
            <a:r>
              <a:rPr lang="en-US" spc="-40" dirty="0">
                <a:solidFill>
                  <a:schemeClr val="accent5">
                    <a:lumMod val="50000"/>
                  </a:schemeClr>
                </a:solidFill>
                <a:latin typeface="+mn-lt"/>
              </a:rPr>
              <a:t>formula:</a:t>
            </a:r>
          </a:p>
          <a:p>
            <a:pPr marL="12700" lvl="2" algn="just">
              <a:spcBef>
                <a:spcPts val="320"/>
              </a:spcBef>
              <a:buClr>
                <a:schemeClr val="accent5">
                  <a:lumMod val="50000"/>
                </a:schemeClr>
              </a:buClr>
            </a:pPr>
            <a:r>
              <a:rPr lang="en-US" b="1" spc="-75" dirty="0">
                <a:solidFill>
                  <a:schemeClr val="accent5">
                    <a:lumMod val="50000"/>
                  </a:schemeClr>
                </a:solidFill>
                <a:latin typeface="+mn-lt"/>
                <a:cs typeface="Verdana"/>
              </a:rPr>
              <a:t>         Revenue  = </a:t>
            </a:r>
            <a:r>
              <a:rPr lang="en-US" b="1" spc="-484" dirty="0">
                <a:solidFill>
                  <a:schemeClr val="accent5">
                    <a:lumMod val="50000"/>
                  </a:schemeClr>
                </a:solidFill>
                <a:latin typeface="+mn-lt"/>
                <a:cs typeface="Verdana"/>
              </a:rPr>
              <a:t>   </a:t>
            </a:r>
            <a:r>
              <a:rPr lang="en-US" b="1" spc="-120" dirty="0">
                <a:solidFill>
                  <a:schemeClr val="accent5">
                    <a:lumMod val="50000"/>
                  </a:schemeClr>
                </a:solidFill>
                <a:latin typeface="+mn-lt"/>
                <a:cs typeface="Verdana"/>
              </a:rPr>
              <a:t>Installs </a:t>
            </a:r>
            <a:r>
              <a:rPr lang="en-US" b="1" spc="-500" dirty="0">
                <a:solidFill>
                  <a:schemeClr val="accent5">
                    <a:lumMod val="50000"/>
                  </a:schemeClr>
                </a:solidFill>
                <a:latin typeface="+mn-lt"/>
                <a:cs typeface="Verdana"/>
              </a:rPr>
              <a:t>*</a:t>
            </a:r>
            <a:r>
              <a:rPr lang="en-US" b="1" spc="-395" dirty="0">
                <a:solidFill>
                  <a:schemeClr val="accent5">
                    <a:lumMod val="50000"/>
                  </a:schemeClr>
                </a:solidFill>
                <a:latin typeface="+mn-lt"/>
                <a:cs typeface="Verdana"/>
              </a:rPr>
              <a:t> </a:t>
            </a:r>
            <a:r>
              <a:rPr lang="en-US"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pc="35" dirty="0">
                <a:solidFill>
                  <a:schemeClr val="accent5">
                    <a:lumMod val="50000"/>
                  </a:schemeClr>
                </a:solidFill>
                <a:latin typeface="+mn-lt"/>
              </a:rPr>
              <a:t>Note </a:t>
            </a:r>
            <a:r>
              <a:rPr lang="en-US" spc="25" dirty="0">
                <a:solidFill>
                  <a:schemeClr val="accent5">
                    <a:lumMod val="50000"/>
                  </a:schemeClr>
                </a:solidFill>
                <a:latin typeface="+mn-lt"/>
              </a:rPr>
              <a:t>that </a:t>
            </a:r>
            <a:r>
              <a:rPr lang="en-US" spc="30" dirty="0">
                <a:solidFill>
                  <a:schemeClr val="accent5">
                    <a:lumMod val="50000"/>
                  </a:schemeClr>
                </a:solidFill>
                <a:latin typeface="+mn-lt"/>
              </a:rPr>
              <a:t>in </a:t>
            </a:r>
            <a:r>
              <a:rPr lang="en-US" spc="5" dirty="0">
                <a:solidFill>
                  <a:schemeClr val="accent5">
                    <a:lumMod val="50000"/>
                  </a:schemeClr>
                </a:solidFill>
                <a:latin typeface="+mn-lt"/>
              </a:rPr>
              <a:t>this </a:t>
            </a:r>
            <a:r>
              <a:rPr lang="en-US" spc="-55" dirty="0">
                <a:solidFill>
                  <a:schemeClr val="accent5">
                    <a:lumMod val="50000"/>
                  </a:schemeClr>
                </a:solidFill>
                <a:latin typeface="+mn-lt"/>
              </a:rPr>
              <a:t>case,  </a:t>
            </a:r>
            <a:r>
              <a:rPr lang="en-US" spc="-5" dirty="0">
                <a:solidFill>
                  <a:schemeClr val="accent5">
                    <a:lumMod val="50000"/>
                  </a:schemeClr>
                </a:solidFill>
                <a:latin typeface="+mn-lt"/>
              </a:rPr>
              <a:t>revenue </a:t>
            </a:r>
            <a:r>
              <a:rPr lang="en-US" spc="-35" dirty="0">
                <a:solidFill>
                  <a:schemeClr val="accent5">
                    <a:lumMod val="50000"/>
                  </a:schemeClr>
                </a:solidFill>
                <a:latin typeface="+mn-lt"/>
              </a:rPr>
              <a:t>refers </a:t>
            </a:r>
            <a:r>
              <a:rPr lang="en-US" spc="10" dirty="0">
                <a:solidFill>
                  <a:schemeClr val="accent5">
                    <a:lumMod val="50000"/>
                  </a:schemeClr>
                </a:solidFill>
                <a:latin typeface="+mn-lt"/>
              </a:rPr>
              <a:t>to </a:t>
            </a:r>
            <a:r>
              <a:rPr lang="en-US" spc="35" dirty="0">
                <a:solidFill>
                  <a:schemeClr val="accent5">
                    <a:lumMod val="50000"/>
                  </a:schemeClr>
                </a:solidFill>
                <a:latin typeface="+mn-lt"/>
              </a:rPr>
              <a:t>the  money </a:t>
            </a:r>
            <a:r>
              <a:rPr lang="en-US" spc="15" dirty="0">
                <a:solidFill>
                  <a:schemeClr val="accent5">
                    <a:lumMod val="50000"/>
                  </a:schemeClr>
                </a:solidFill>
                <a:latin typeface="+mn-lt"/>
              </a:rPr>
              <a:t>earned </a:t>
            </a:r>
            <a:r>
              <a:rPr lang="en-US" dirty="0">
                <a:solidFill>
                  <a:schemeClr val="accent5">
                    <a:lumMod val="50000"/>
                  </a:schemeClr>
                </a:solidFill>
                <a:latin typeface="+mn-lt"/>
              </a:rPr>
              <a:t>only</a:t>
            </a:r>
            <a:r>
              <a:rPr lang="en-US" spc="-380" dirty="0">
                <a:solidFill>
                  <a:schemeClr val="accent5">
                    <a:lumMod val="50000"/>
                  </a:schemeClr>
                </a:solidFill>
                <a:latin typeface="+mn-lt"/>
              </a:rPr>
              <a:t> </a:t>
            </a:r>
            <a:r>
              <a:rPr lang="en-US" spc="60" dirty="0">
                <a:solidFill>
                  <a:schemeClr val="accent5">
                    <a:lumMod val="50000"/>
                  </a:schemeClr>
                </a:solidFill>
                <a:latin typeface="+mn-lt"/>
              </a:rPr>
              <a:t>from  </a:t>
            </a:r>
            <a:r>
              <a:rPr lang="en-US" spc="35" dirty="0">
                <a:solidFill>
                  <a:schemeClr val="accent5">
                    <a:lumMod val="50000"/>
                  </a:schemeClr>
                </a:solidFill>
                <a:latin typeface="+mn-lt"/>
              </a:rPr>
              <a:t>paid </a:t>
            </a:r>
            <a:r>
              <a:rPr lang="en-US" spc="55" dirty="0">
                <a:solidFill>
                  <a:schemeClr val="accent5">
                    <a:lumMod val="50000"/>
                  </a:schemeClr>
                </a:solidFill>
                <a:latin typeface="+mn-lt"/>
              </a:rPr>
              <a:t>app</a:t>
            </a:r>
            <a:r>
              <a:rPr lang="en-US" spc="-370" dirty="0">
                <a:solidFill>
                  <a:schemeClr val="accent5">
                    <a:lumMod val="50000"/>
                  </a:schemeClr>
                </a:solidFill>
                <a:latin typeface="+mn-lt"/>
              </a:rPr>
              <a:t> </a:t>
            </a:r>
            <a:r>
              <a:rPr lang="en-US"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pc="5" dirty="0">
                <a:solidFill>
                  <a:schemeClr val="accent5">
                    <a:lumMod val="50000"/>
                  </a:schemeClr>
                </a:solidFill>
                <a:latin typeface="+mn-lt"/>
              </a:rPr>
              <a:t>The </a:t>
            </a:r>
            <a:r>
              <a:rPr lang="en-US" spc="40" dirty="0">
                <a:solidFill>
                  <a:schemeClr val="accent5">
                    <a:lumMod val="50000"/>
                  </a:schemeClr>
                </a:solidFill>
                <a:latin typeface="+mn-lt"/>
              </a:rPr>
              <a:t>top </a:t>
            </a:r>
            <a:r>
              <a:rPr lang="en-US" spc="5" dirty="0">
                <a:solidFill>
                  <a:schemeClr val="accent5">
                    <a:lumMod val="50000"/>
                  </a:schemeClr>
                </a:solidFill>
                <a:latin typeface="+mn-lt"/>
              </a:rPr>
              <a:t>categories </a:t>
            </a:r>
            <a:r>
              <a:rPr lang="en-US" spc="30" dirty="0">
                <a:solidFill>
                  <a:schemeClr val="accent5">
                    <a:lumMod val="50000"/>
                  </a:schemeClr>
                </a:solidFill>
                <a:latin typeface="+mn-lt"/>
              </a:rPr>
              <a:t>in  </a:t>
            </a:r>
            <a:r>
              <a:rPr lang="en-US" spc="60" dirty="0">
                <a:solidFill>
                  <a:schemeClr val="accent5">
                    <a:lumMod val="50000"/>
                  </a:schemeClr>
                </a:solidFill>
                <a:latin typeface="+mn-lt"/>
              </a:rPr>
              <a:t>which</a:t>
            </a:r>
            <a:r>
              <a:rPr lang="en-US" spc="-459" dirty="0">
                <a:solidFill>
                  <a:schemeClr val="accent5">
                    <a:lumMod val="50000"/>
                  </a:schemeClr>
                </a:solidFill>
                <a:latin typeface="+mn-lt"/>
              </a:rPr>
              <a:t> </a:t>
            </a:r>
            <a:r>
              <a:rPr lang="en-US" spc="10" dirty="0">
                <a:solidFill>
                  <a:schemeClr val="accent5">
                    <a:lumMod val="50000"/>
                  </a:schemeClr>
                </a:solidFill>
                <a:latin typeface="+mn-lt"/>
              </a:rPr>
              <a:t>these </a:t>
            </a:r>
            <a:r>
              <a:rPr lang="en-US" spc="30" dirty="0">
                <a:solidFill>
                  <a:schemeClr val="accent5">
                    <a:lumMod val="50000"/>
                  </a:schemeClr>
                </a:solidFill>
                <a:latin typeface="+mn-lt"/>
              </a:rPr>
              <a:t>apps </a:t>
            </a:r>
            <a:r>
              <a:rPr lang="en-US" spc="-25" dirty="0">
                <a:solidFill>
                  <a:schemeClr val="accent5">
                    <a:lumMod val="50000"/>
                  </a:schemeClr>
                </a:solidFill>
                <a:latin typeface="+mn-lt"/>
              </a:rPr>
              <a:t>fall </a:t>
            </a:r>
            <a:r>
              <a:rPr lang="en-US" spc="-30" dirty="0">
                <a:solidFill>
                  <a:schemeClr val="accent5">
                    <a:lumMod val="50000"/>
                  </a:schemeClr>
                </a:solidFill>
                <a:latin typeface="+mn-lt"/>
              </a:rPr>
              <a:t>are  </a:t>
            </a:r>
            <a:r>
              <a:rPr lang="en-US" b="1" spc="-120" dirty="0" smtClean="0">
                <a:solidFill>
                  <a:schemeClr val="accent5">
                    <a:lumMod val="50000"/>
                  </a:schemeClr>
                </a:solidFill>
                <a:latin typeface="+mn-lt"/>
                <a:cs typeface="Verdana"/>
              </a:rPr>
              <a:t>Lifestyle</a:t>
            </a:r>
            <a:r>
              <a:rPr lang="en-US" spc="-120" dirty="0" smtClean="0">
                <a:solidFill>
                  <a:schemeClr val="accent5">
                    <a:lumMod val="50000"/>
                  </a:schemeClr>
                </a:solidFill>
                <a:latin typeface="+mn-lt"/>
              </a:rPr>
              <a:t>, </a:t>
            </a:r>
            <a:r>
              <a:rPr lang="en-US" b="1" spc="-130" dirty="0" smtClean="0">
                <a:solidFill>
                  <a:schemeClr val="accent5">
                    <a:lumMod val="50000"/>
                  </a:schemeClr>
                </a:solidFill>
                <a:latin typeface="+mn-lt"/>
                <a:cs typeface="Verdana"/>
              </a:rPr>
              <a:t>Family</a:t>
            </a:r>
            <a:r>
              <a:rPr lang="en-US" spc="-130" dirty="0" smtClean="0">
                <a:solidFill>
                  <a:schemeClr val="accent5">
                    <a:lumMod val="50000"/>
                  </a:schemeClr>
                </a:solidFill>
                <a:latin typeface="+mn-lt"/>
              </a:rPr>
              <a:t>,  </a:t>
            </a:r>
            <a:r>
              <a:rPr lang="en-US" b="1" spc="-50" dirty="0">
                <a:solidFill>
                  <a:schemeClr val="accent5">
                    <a:lumMod val="50000"/>
                  </a:schemeClr>
                </a:solidFill>
                <a:latin typeface="+mn-lt"/>
                <a:cs typeface="Verdana"/>
              </a:rPr>
              <a:t>and</a:t>
            </a:r>
            <a:r>
              <a:rPr lang="en-US" b="1" spc="-114" dirty="0">
                <a:solidFill>
                  <a:schemeClr val="accent5">
                    <a:lumMod val="50000"/>
                  </a:schemeClr>
                </a:solidFill>
                <a:latin typeface="+mn-lt"/>
                <a:cs typeface="Verdana"/>
              </a:rPr>
              <a:t> </a:t>
            </a:r>
            <a:r>
              <a:rPr lang="en-US" b="1" spc="-120" dirty="0" smtClean="0">
                <a:solidFill>
                  <a:schemeClr val="accent5">
                    <a:lumMod val="50000"/>
                  </a:schemeClr>
                </a:solidFill>
                <a:latin typeface="+mn-lt"/>
                <a:cs typeface="Verdana"/>
              </a:rPr>
              <a:t>Game</a:t>
            </a:r>
            <a:r>
              <a:rPr lang="en-US" spc="-120" dirty="0" smtClean="0">
                <a:solidFill>
                  <a:schemeClr val="accent5">
                    <a:lumMod val="50000"/>
                  </a:schemeClr>
                </a:solidFill>
                <a:latin typeface="+mn-lt"/>
              </a:rPr>
              <a:t>.</a:t>
            </a:r>
            <a:endParaRPr lang="en-US" spc="-120" dirty="0">
              <a:solidFill>
                <a:schemeClr val="accent5">
                  <a:lumMod val="50000"/>
                </a:schemeClr>
              </a:solidFill>
              <a:latin typeface="+mn-lt"/>
            </a:endParaRP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b="1" spc="-75" dirty="0">
                <a:solidFill>
                  <a:schemeClr val="accent5">
                    <a:lumMod val="50000"/>
                  </a:schemeClr>
                </a:solidFill>
                <a:latin typeface="+mn-lt"/>
                <a:cs typeface="Verdana"/>
              </a:rPr>
              <a:t>Minecraft</a:t>
            </a:r>
            <a:r>
              <a:rPr lang="en-US" spc="-75" dirty="0">
                <a:solidFill>
                  <a:schemeClr val="accent5">
                    <a:lumMod val="50000"/>
                  </a:schemeClr>
                </a:solidFill>
                <a:latin typeface="+mn-lt"/>
                <a:cs typeface="Verdana"/>
              </a:rPr>
              <a:t>, </a:t>
            </a:r>
            <a:r>
              <a:rPr lang="en-US" b="1" spc="-395" dirty="0">
                <a:solidFill>
                  <a:schemeClr val="accent5">
                    <a:lumMod val="50000"/>
                  </a:schemeClr>
                </a:solidFill>
                <a:latin typeface="+mn-lt"/>
                <a:cs typeface="Verdana"/>
              </a:rPr>
              <a:t>I </a:t>
            </a:r>
            <a:r>
              <a:rPr lang="en-US" b="1" spc="-55" dirty="0">
                <a:solidFill>
                  <a:schemeClr val="accent5">
                    <a:lumMod val="50000"/>
                  </a:schemeClr>
                </a:solidFill>
                <a:latin typeface="+mn-lt"/>
                <a:cs typeface="Verdana"/>
              </a:rPr>
              <a:t>am </a:t>
            </a:r>
            <a:r>
              <a:rPr lang="en-US" b="1" spc="-105" dirty="0">
                <a:solidFill>
                  <a:schemeClr val="accent5">
                    <a:lumMod val="50000"/>
                  </a:schemeClr>
                </a:solidFill>
                <a:latin typeface="+mn-lt"/>
                <a:cs typeface="Verdana"/>
              </a:rPr>
              <a:t>rich</a:t>
            </a:r>
            <a:r>
              <a:rPr lang="en-US" spc="-105" dirty="0">
                <a:solidFill>
                  <a:schemeClr val="accent5">
                    <a:lumMod val="50000"/>
                  </a:schemeClr>
                </a:solidFill>
                <a:latin typeface="+mn-lt"/>
                <a:cs typeface="Verdana"/>
              </a:rPr>
              <a:t>, </a:t>
            </a:r>
            <a:r>
              <a:rPr lang="en-US" spc="50" dirty="0">
                <a:solidFill>
                  <a:schemeClr val="accent5">
                    <a:lumMod val="50000"/>
                  </a:schemeClr>
                </a:solidFill>
                <a:latin typeface="+mn-lt"/>
                <a:cs typeface="Verdana"/>
              </a:rPr>
              <a:t>and </a:t>
            </a:r>
            <a:r>
              <a:rPr lang="en-US" b="1" spc="-395" dirty="0">
                <a:solidFill>
                  <a:schemeClr val="accent5">
                    <a:lumMod val="50000"/>
                  </a:schemeClr>
                </a:solidFill>
                <a:latin typeface="+mn-lt"/>
                <a:cs typeface="Verdana"/>
              </a:rPr>
              <a:t>I </a:t>
            </a:r>
            <a:r>
              <a:rPr lang="en-US" b="1" spc="-55" dirty="0">
                <a:solidFill>
                  <a:schemeClr val="accent5">
                    <a:lumMod val="50000"/>
                  </a:schemeClr>
                </a:solidFill>
                <a:latin typeface="+mn-lt"/>
                <a:cs typeface="Verdana"/>
              </a:rPr>
              <a:t>am  </a:t>
            </a:r>
            <a:r>
              <a:rPr lang="en-US" b="1" spc="-65" dirty="0">
                <a:solidFill>
                  <a:schemeClr val="accent5">
                    <a:lumMod val="50000"/>
                  </a:schemeClr>
                </a:solidFill>
                <a:latin typeface="+mn-lt"/>
                <a:cs typeface="Verdana"/>
              </a:rPr>
              <a:t>rich </a:t>
            </a:r>
            <a:r>
              <a:rPr lang="en-US" b="1" spc="-55" dirty="0">
                <a:solidFill>
                  <a:schemeClr val="accent5">
                    <a:lumMod val="50000"/>
                  </a:schemeClr>
                </a:solidFill>
                <a:latin typeface="+mn-lt"/>
                <a:cs typeface="Verdana"/>
              </a:rPr>
              <a:t>premium </a:t>
            </a:r>
            <a:r>
              <a:rPr lang="en-US" spc="-30" dirty="0">
                <a:solidFill>
                  <a:schemeClr val="accent5">
                    <a:lumMod val="50000"/>
                  </a:schemeClr>
                </a:solidFill>
                <a:latin typeface="+mn-lt"/>
                <a:cs typeface="Verdana"/>
              </a:rPr>
              <a:t>are </a:t>
            </a:r>
            <a:r>
              <a:rPr lang="en-US" spc="35" dirty="0">
                <a:solidFill>
                  <a:schemeClr val="accent5">
                    <a:lumMod val="50000"/>
                  </a:schemeClr>
                </a:solidFill>
                <a:latin typeface="+mn-lt"/>
                <a:cs typeface="Verdana"/>
              </a:rPr>
              <a:t>the </a:t>
            </a:r>
            <a:r>
              <a:rPr lang="en-US" spc="40" dirty="0">
                <a:solidFill>
                  <a:schemeClr val="accent5">
                    <a:lumMod val="50000"/>
                  </a:schemeClr>
                </a:solidFill>
                <a:latin typeface="+mn-lt"/>
                <a:cs typeface="Verdana"/>
              </a:rPr>
              <a:t>top </a:t>
            </a:r>
            <a:r>
              <a:rPr lang="en-US" spc="35" dirty="0">
                <a:solidFill>
                  <a:schemeClr val="accent5">
                    <a:lumMod val="50000"/>
                  </a:schemeClr>
                </a:solidFill>
                <a:latin typeface="+mn-lt"/>
                <a:cs typeface="Verdana"/>
              </a:rPr>
              <a:t>paid  </a:t>
            </a:r>
            <a:r>
              <a:rPr lang="en-US" spc="30" dirty="0">
                <a:solidFill>
                  <a:schemeClr val="accent5">
                    <a:lumMod val="50000"/>
                  </a:schemeClr>
                </a:solidFill>
                <a:latin typeface="+mn-lt"/>
                <a:cs typeface="Verdana"/>
              </a:rPr>
              <a:t>apps </a:t>
            </a:r>
            <a:r>
              <a:rPr lang="en-US" spc="25" dirty="0">
                <a:solidFill>
                  <a:schemeClr val="accent5">
                    <a:lumMod val="50000"/>
                  </a:schemeClr>
                </a:solidFill>
                <a:latin typeface="+mn-lt"/>
                <a:cs typeface="Verdana"/>
              </a:rPr>
              <a:t>based </a:t>
            </a:r>
            <a:r>
              <a:rPr lang="en-US" spc="55" dirty="0">
                <a:solidFill>
                  <a:schemeClr val="accent5">
                    <a:lumMod val="50000"/>
                  </a:schemeClr>
                </a:solidFill>
                <a:latin typeface="+mn-lt"/>
                <a:cs typeface="Verdana"/>
              </a:rPr>
              <a:t>on </a:t>
            </a:r>
            <a:r>
              <a:rPr lang="en-US" spc="-5" dirty="0">
                <a:solidFill>
                  <a:schemeClr val="accent5">
                    <a:lumMod val="50000"/>
                  </a:schemeClr>
                </a:solidFill>
                <a:latin typeface="+mn-lt"/>
                <a:cs typeface="Verdana"/>
              </a:rPr>
              <a:t>revenue  generated.</a:t>
            </a:r>
            <a:endParaRPr lang="en-US"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b="1" spc="-55" dirty="0" smtClean="0">
                <a:solidFill>
                  <a:schemeClr val="accent5">
                    <a:lumMod val="50000"/>
                  </a:schemeClr>
                </a:solidFill>
                <a:latin typeface="+mn-lt"/>
                <a:cs typeface="Verdana"/>
              </a:rPr>
              <a:t>Family is the most revenue generating category in entire categories.</a:t>
            </a:r>
            <a:r>
              <a:rPr lang="en-US" dirty="0" smtClean="0">
                <a:solidFill>
                  <a:schemeClr val="accent5">
                    <a:lumMod val="50000"/>
                  </a:schemeClr>
                </a:solidFill>
                <a:latin typeface="+mn-lt"/>
                <a:cs typeface="Verdana"/>
              </a:rPr>
              <a:t>.</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 xmlns:a16="http://schemas.microsoft.com/office/drawing/2014/main" id="{609A59B4-341A-57CF-AD7E-7A1C3E151FBD}"/>
              </a:ext>
            </a:extLst>
          </p:cNvPr>
          <p:cNvSpPr/>
          <p:nvPr/>
        </p:nvSpPr>
        <p:spPr>
          <a:xfrm>
            <a:off x="296780" y="1031336"/>
            <a:ext cx="3493970" cy="38454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7" name="Picture 6" descr="revenue.png"/>
          <p:cNvPicPr>
            <a:picLocks noChangeAspect="1"/>
          </p:cNvPicPr>
          <p:nvPr/>
        </p:nvPicPr>
        <p:blipFill>
          <a:blip r:embed="rId3"/>
          <a:stretch>
            <a:fillRect/>
          </a:stretch>
        </p:blipFill>
        <p:spPr>
          <a:xfrm>
            <a:off x="3961649" y="990600"/>
            <a:ext cx="4776702" cy="3873500"/>
          </a:xfrm>
          <a:prstGeom prst="rect">
            <a:avLst/>
          </a:prstGeom>
        </p:spPr>
      </p:pic>
    </p:spTree>
    <p:extLst>
      <p:ext uri="{BB962C8B-B14F-4D97-AF65-F5344CB8AC3E}">
        <p14:creationId xmlns="" xmlns:p14="http://schemas.microsoft.com/office/powerpoint/2010/main" val="4165894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Google Play was launched on March 6, 2012, bringing together Android Market marking a shift in Google's digital distribution strategy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apps data has enormous potential to drive app-making businesses to success.</a:t>
            </a: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Actionable insights can be drawn for developers to work on and capture the Android market.</a:t>
            </a:r>
            <a:r>
              <a:rPr lang="en-IN"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main goal of our project is-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Font typeface="Arial"/>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The Objective of the project to Explore and analyze the data to discover key factors responsible for app engagement and success</a:t>
            </a:r>
            <a:r>
              <a:rPr lang="en-US" sz="1600" b="0" strike="noStrike" spc="-1" dirty="0">
                <a:solidFill>
                  <a:schemeClr val="accent5">
                    <a:lumMod val="50000"/>
                  </a:schemeClr>
                </a:solidFill>
                <a:latin typeface="Montserrat"/>
                <a:ea typeface="Arial"/>
              </a:rPr>
              <a:t>.</a:t>
            </a:r>
            <a:endParaRPr lang="en-IN" sz="1600" b="0" strike="noStrike" spc="-1" dirty="0">
              <a:solidFill>
                <a:schemeClr val="accent5">
                  <a:lumMod val="50000"/>
                </a:schemeClr>
              </a:solidFill>
              <a:latin typeface="Arial"/>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 xmlns:a16="http://schemas.microsoft.com/office/drawing/2014/main" id="{1D2F6D7D-1B9E-1F8E-DAD9-A3A0D5CD1B09}"/>
              </a:ext>
            </a:extLst>
          </p:cNvPr>
          <p:cNvSpPr/>
          <p:nvPr/>
        </p:nvSpPr>
        <p:spPr>
          <a:xfrm>
            <a:off x="0" y="872895"/>
            <a:ext cx="8898467" cy="4117564"/>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228601" y="3868878"/>
            <a:ext cx="8585200"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 xmlns:p14="http://schemas.microsoft.com/office/powerpoint/2010/main" val="22236792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 xmlns:a16="http://schemas.microsoft.com/office/drawing/2014/main" id="{D5D29F90-EB04-2B3B-C52F-367E7D427F7E}"/>
              </a:ext>
            </a:extLst>
          </p:cNvPr>
          <p:cNvPicPr/>
          <p:nvPr/>
        </p:nvPicPr>
        <p:blipFill>
          <a:blip r:embed="rId2" cstate="print">
            <a:extLst>
              <a:ext uri="{BEBA8EAE-BF5A-486C-A8C5-ECC9F3942E4B}">
                <a14:imgProps xmln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 xmlns:p14="http://schemas.microsoft.com/office/powerpoint/2010/main" val="3904235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3">
              <a:extLst>
                <a:ext uri="{BEBA8EAE-BF5A-486C-A8C5-ECC9F3942E4B}">
                  <a14:imgProps xmlns="" xmlns:a14="http://schemas.microsoft.com/office/drawing/2010/main">
                    <a14:imgLayer r:embed="rId4">
                      <a14:imgEffect>
                        <a14:saturation sat="400000"/>
                      </a14:imgEffect>
                    </a14:imgLayer>
                  </a14:imgProps>
                </a:ext>
                <a:ext uri="{28A0092B-C50C-407E-A947-70E740481C1C}">
                  <a14:useLocalDpi xmlns="" xmlns:a14="http://schemas.microsoft.com/office/drawing/2010/main" val="0"/>
                </a:ext>
                <a:ext uri="{837473B0-CC2E-450A-ABE3-18F120FF3D39}">
                  <a1611:picAttrSrcUrl xmlns=""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Introduction</a:t>
            </a:r>
            <a:endParaRPr sz="1200" b="1"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Category wise play store apps installs</a:t>
            </a:r>
            <a:endParaRPr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Category wise most popular apps</a:t>
            </a:r>
            <a:endParaRPr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Top 10 apps in play store considering all the parameters</a:t>
            </a:r>
            <a:endParaRPr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Average installs, category wise</a:t>
            </a:r>
            <a:endParaRPr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Most installed apps in communication category</a:t>
            </a:r>
            <a:endParaRPr sz="1200" b="1"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Average sizes of apps in each category</a:t>
            </a:r>
            <a:endParaRPr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Category wise percentage of paid apps</a:t>
            </a:r>
            <a:endParaRPr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Category wise top installed paid apps</a:t>
            </a:r>
            <a:endParaRPr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Average rating </a:t>
            </a:r>
            <a:r>
              <a:rPr lang="en-US" sz="1200" b="1" i="0" u="none" strike="noStrike" cap="none" dirty="0" smtClean="0">
                <a:solidFill>
                  <a:schemeClr val="accent5">
                    <a:lumMod val="50000"/>
                  </a:schemeClr>
                </a:solidFill>
                <a:latin typeface="Arial"/>
                <a:ea typeface="Arial"/>
                <a:cs typeface="Arial"/>
                <a:sym typeface="Arial"/>
              </a:rPr>
              <a:t>of </a:t>
            </a:r>
            <a:r>
              <a:rPr lang="en-US" sz="1200" b="1" i="0" u="none" strike="noStrike" cap="none" dirty="0">
                <a:solidFill>
                  <a:schemeClr val="accent5">
                    <a:lumMod val="50000"/>
                  </a:schemeClr>
                </a:solidFill>
                <a:latin typeface="Arial"/>
                <a:ea typeface="Arial"/>
                <a:cs typeface="Arial"/>
                <a:sym typeface="Arial"/>
              </a:rPr>
              <a:t>paid apps</a:t>
            </a:r>
            <a:endParaRPr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Correlation between Rating ,Installs and Price </a:t>
            </a:r>
            <a:endParaRPr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200" b="1" i="0" u="none" strike="noStrike" cap="none" dirty="0">
                <a:solidFill>
                  <a:schemeClr val="accent5">
                    <a:lumMod val="50000"/>
                  </a:schemeClr>
                </a:solidFill>
                <a:latin typeface="Arial"/>
                <a:ea typeface="Arial"/>
                <a:cs typeface="Arial"/>
                <a:sym typeface="Arial"/>
              </a:rPr>
              <a:t> Category wise installed apps with content rating</a:t>
            </a:r>
            <a:endParaRPr lang="en-US" sz="1200" b="1"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sz="1200" b="1"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sz="1200" b="1" dirty="0">
                <a:solidFill>
                  <a:schemeClr val="accent5">
                    <a:lumMod val="50000"/>
                  </a:schemeClr>
                </a:solidFill>
              </a:rPr>
              <a:t>Percentage reviews sentiment distribution</a:t>
            </a:r>
            <a:r>
              <a:rPr lang="en-US" b="0" i="0" u="none" strike="noStrike" cap="none" dirty="0">
                <a:solidFill>
                  <a:schemeClr val="accent5">
                    <a:lumMod val="50000"/>
                  </a:schemeClr>
                </a:solidFill>
                <a:latin typeface="Arial"/>
                <a:ea typeface="Arial"/>
                <a:cs typeface="Arial"/>
                <a:sym typeface="Arial"/>
              </a:rPr>
              <a:t/>
            </a:r>
            <a:br>
              <a:rPr lang="en-US" b="0" i="0" u="none" strike="noStrike" cap="none" dirty="0">
                <a:solidFill>
                  <a:schemeClr val="accent5">
                    <a:lumMod val="50000"/>
                  </a:schemeClr>
                </a:solidFill>
                <a:latin typeface="Arial"/>
                <a:ea typeface="Arial"/>
                <a:cs typeface="Arial"/>
                <a:sym typeface="Arial"/>
              </a:rPr>
            </a:b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04677" y="13131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r>
              <a:rPr lang="en-IN" sz="1400" spc="-20" dirty="0">
                <a:solidFill>
                  <a:srgbClr val="124F5C"/>
                </a:solidFill>
                <a:latin typeface="Verdana"/>
                <a:cs typeface="Verdana"/>
              </a:rPr>
              <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r>
              <a:rPr lang="en-US" sz="1400" dirty="0">
                <a:latin typeface="Verdana"/>
                <a:cs typeface="Verdana"/>
              </a:rPr>
              <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r>
              <a:rPr lang="en-US" sz="1400" dirty="0">
                <a:latin typeface="Verdana"/>
                <a:cs typeface="Verdana"/>
              </a:rPr>
              <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smtClean="0">
                <a:solidFill>
                  <a:srgbClr val="C00000"/>
                </a:solidFill>
              </a:rPr>
              <a:t>Features</a:t>
            </a:r>
            <a:r>
              <a:rPr lang="en-US" sz="2400" b="1" spc="-120" dirty="0" smtClean="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pic>
        <p:nvPicPr>
          <p:cNvPr id="1026" name="Picture 2" descr="7 Best Shopify Product Review Apps to Boost Online Business">
            <a:extLst>
              <a:ext uri="{FF2B5EF4-FFF2-40B4-BE49-F238E27FC236}">
                <a16:creationId xmlns=""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 xmlns:a14="http://schemas.microsoft.com/office/drawing/2010/main">
                  <a14:imgLayer r:embed="rId3">
                    <a14:imgEffect>
                      <a14:colorTemperature colorTemp="8800"/>
                    </a14:imgEffect>
                  </a14:imgLayer>
                </a14:imgProps>
              </a:ext>
              <a:ext uri="{28A0092B-C50C-407E-A947-70E740481C1C}">
                <a14:useLocalDpi xmlns="" xmlns:a14="http://schemas.microsoft.com/office/drawing/2010/main" val="0"/>
              </a:ext>
            </a:extLst>
          </a:blip>
          <a:srcRect/>
          <a:stretch>
            <a:fillRect/>
          </a:stretch>
        </p:blipFill>
        <p:spPr bwMode="auto">
          <a:xfrm>
            <a:off x="4762064" y="1292373"/>
            <a:ext cx="36072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
        <p:nvSpPr>
          <p:cNvPr id="7" name="TextBox 6"/>
          <p:cNvSpPr txBox="1"/>
          <p:nvPr/>
        </p:nvSpPr>
        <p:spPr>
          <a:xfrm>
            <a:off x="355600" y="1384300"/>
            <a:ext cx="3924300" cy="2328843"/>
          </a:xfrm>
          <a:prstGeom prst="rect">
            <a:avLst/>
          </a:prstGeom>
          <a:noFill/>
        </p:spPr>
        <p:txBody>
          <a:bodyPr wrap="square" rtlCol="0">
            <a:spAutoFit/>
          </a:bodyPr>
          <a:lstStyle/>
          <a:p>
            <a:pPr marL="432434" indent="-227329">
              <a:buAutoNum type="arabicPeriod"/>
              <a:tabLst>
                <a:tab pos="433070" algn="l"/>
              </a:tabLst>
            </a:pPr>
            <a:r>
              <a:rPr lang="en-US" b="1" spc="-20" dirty="0" smtClean="0">
                <a:solidFill>
                  <a:srgbClr val="124F5C"/>
                </a:solidFill>
              </a:rPr>
              <a:t>App-</a:t>
            </a:r>
            <a:r>
              <a:rPr lang="en-US" b="1" spc="55" dirty="0" smtClean="0">
                <a:solidFill>
                  <a:srgbClr val="124F5C"/>
                </a:solidFill>
              </a:rPr>
              <a:t> </a:t>
            </a:r>
            <a:r>
              <a:rPr lang="en-US" spc="-5" dirty="0" smtClean="0">
                <a:solidFill>
                  <a:srgbClr val="124F5C"/>
                </a:solidFill>
                <a:cs typeface="Arial MT"/>
              </a:rPr>
              <a:t>Application</a:t>
            </a:r>
            <a:r>
              <a:rPr lang="en-US" spc="-40" dirty="0" smtClean="0">
                <a:solidFill>
                  <a:srgbClr val="124F5C"/>
                </a:solidFill>
                <a:cs typeface="Arial MT"/>
              </a:rPr>
              <a:t> </a:t>
            </a:r>
            <a:r>
              <a:rPr lang="en-US" spc="-5" dirty="0" smtClean="0">
                <a:solidFill>
                  <a:srgbClr val="124F5C"/>
                </a:solidFill>
                <a:cs typeface="Arial MT"/>
              </a:rPr>
              <a:t>name</a:t>
            </a:r>
            <a:endParaRPr lang="en-US" dirty="0" smtClean="0">
              <a:cs typeface="Arial MT"/>
            </a:endParaRPr>
          </a:p>
          <a:p>
            <a:pPr marL="432434" indent="-227329">
              <a:spcBef>
                <a:spcPts val="960"/>
              </a:spcBef>
              <a:buAutoNum type="arabicPeriod"/>
              <a:tabLst>
                <a:tab pos="433070" algn="l"/>
              </a:tabLst>
            </a:pPr>
            <a:r>
              <a:rPr lang="en-US" b="1" spc="-5" dirty="0" smtClean="0">
                <a:solidFill>
                  <a:srgbClr val="124F5C"/>
                </a:solidFill>
              </a:rPr>
              <a:t>Translated</a:t>
            </a:r>
            <a:r>
              <a:rPr lang="en-US" b="1" spc="10" dirty="0" smtClean="0">
                <a:solidFill>
                  <a:srgbClr val="124F5C"/>
                </a:solidFill>
              </a:rPr>
              <a:t> </a:t>
            </a:r>
            <a:r>
              <a:rPr lang="en-US" b="1" spc="-5" dirty="0" smtClean="0">
                <a:solidFill>
                  <a:srgbClr val="124F5C"/>
                </a:solidFill>
              </a:rPr>
              <a:t>Review-</a:t>
            </a:r>
            <a:r>
              <a:rPr lang="en-US" b="1" spc="15" dirty="0" smtClean="0">
                <a:solidFill>
                  <a:srgbClr val="124F5C"/>
                </a:solidFill>
              </a:rPr>
              <a:t> </a:t>
            </a:r>
            <a:r>
              <a:rPr lang="en-US" spc="-5" dirty="0" smtClean="0">
                <a:solidFill>
                  <a:srgbClr val="124F5C"/>
                </a:solidFill>
                <a:cs typeface="Arial MT"/>
              </a:rPr>
              <a:t>User</a:t>
            </a:r>
            <a:r>
              <a:rPr lang="en-US" spc="5" dirty="0" smtClean="0">
                <a:solidFill>
                  <a:srgbClr val="124F5C"/>
                </a:solidFill>
                <a:cs typeface="Arial MT"/>
              </a:rPr>
              <a:t> </a:t>
            </a:r>
            <a:r>
              <a:rPr lang="en-US" spc="-5" dirty="0" smtClean="0">
                <a:solidFill>
                  <a:srgbClr val="124F5C"/>
                </a:solidFill>
                <a:cs typeface="Arial MT"/>
              </a:rPr>
              <a:t>review</a:t>
            </a:r>
            <a:endParaRPr lang="en-US" dirty="0" smtClean="0">
              <a:cs typeface="Arial MT"/>
            </a:endParaRPr>
          </a:p>
          <a:p>
            <a:pPr marL="432434" indent="-227329">
              <a:spcBef>
                <a:spcPts val="960"/>
              </a:spcBef>
              <a:buAutoNum type="arabicPeriod"/>
              <a:tabLst>
                <a:tab pos="433070" algn="l"/>
              </a:tabLst>
            </a:pPr>
            <a:r>
              <a:rPr lang="en-US" b="1" spc="-5" dirty="0" smtClean="0">
                <a:solidFill>
                  <a:srgbClr val="124F5C"/>
                </a:solidFill>
              </a:rPr>
              <a:t>Sentiment-</a:t>
            </a:r>
            <a:r>
              <a:rPr lang="en-US" b="1" spc="40" dirty="0" smtClean="0">
                <a:solidFill>
                  <a:srgbClr val="124F5C"/>
                </a:solidFill>
              </a:rPr>
              <a:t> </a:t>
            </a:r>
            <a:r>
              <a:rPr lang="en-US" spc="-5" dirty="0" smtClean="0">
                <a:solidFill>
                  <a:srgbClr val="124F5C"/>
                </a:solidFill>
                <a:cs typeface="Arial MT"/>
              </a:rPr>
              <a:t>Positive/Negative/Neutral</a:t>
            </a:r>
            <a:endParaRPr lang="en-US" dirty="0" smtClean="0">
              <a:cs typeface="Arial MT"/>
            </a:endParaRPr>
          </a:p>
          <a:p>
            <a:pPr marL="432434" indent="-227329">
              <a:spcBef>
                <a:spcPts val="960"/>
              </a:spcBef>
              <a:buAutoNum type="arabicPeriod"/>
              <a:tabLst>
                <a:tab pos="433070" algn="l"/>
              </a:tabLst>
            </a:pPr>
            <a:r>
              <a:rPr lang="en-US" b="1" spc="-5" dirty="0" smtClean="0">
                <a:solidFill>
                  <a:srgbClr val="124F5C"/>
                </a:solidFill>
              </a:rPr>
              <a:t>Sentiment</a:t>
            </a:r>
            <a:r>
              <a:rPr lang="en-US" b="1" spc="30" dirty="0" smtClean="0">
                <a:solidFill>
                  <a:srgbClr val="124F5C"/>
                </a:solidFill>
              </a:rPr>
              <a:t> </a:t>
            </a:r>
            <a:r>
              <a:rPr lang="en-US" b="1" spc="-5" dirty="0" smtClean="0">
                <a:solidFill>
                  <a:srgbClr val="124F5C"/>
                </a:solidFill>
              </a:rPr>
              <a:t>Polarity-</a:t>
            </a:r>
            <a:r>
              <a:rPr lang="en-US" b="1" spc="55" dirty="0" smtClean="0">
                <a:solidFill>
                  <a:srgbClr val="124F5C"/>
                </a:solidFill>
              </a:rPr>
              <a:t> </a:t>
            </a:r>
            <a:r>
              <a:rPr lang="en-US" spc="-5" dirty="0" smtClean="0">
                <a:solidFill>
                  <a:srgbClr val="124F5C"/>
                </a:solidFill>
                <a:cs typeface="Arial MT"/>
              </a:rPr>
              <a:t>Sentiment</a:t>
            </a:r>
            <a:r>
              <a:rPr lang="en-US" spc="5" dirty="0" smtClean="0">
                <a:solidFill>
                  <a:srgbClr val="124F5C"/>
                </a:solidFill>
                <a:cs typeface="Arial MT"/>
              </a:rPr>
              <a:t> </a:t>
            </a:r>
            <a:r>
              <a:rPr lang="en-US" spc="-5" dirty="0" smtClean="0">
                <a:solidFill>
                  <a:srgbClr val="124F5C"/>
                </a:solidFill>
                <a:cs typeface="Arial MT"/>
              </a:rPr>
              <a:t>polarity score</a:t>
            </a:r>
            <a:endParaRPr lang="en-US" dirty="0" smtClean="0">
              <a:cs typeface="Arial MT"/>
            </a:endParaRPr>
          </a:p>
          <a:p>
            <a:pPr marL="432434" indent="-227329">
              <a:spcBef>
                <a:spcPts val="965"/>
              </a:spcBef>
              <a:buAutoNum type="arabicPeriod"/>
              <a:tabLst>
                <a:tab pos="433070" algn="l"/>
              </a:tabLst>
            </a:pPr>
            <a:r>
              <a:rPr lang="en-US" b="1" spc="-5" dirty="0" smtClean="0">
                <a:solidFill>
                  <a:srgbClr val="124F5C"/>
                </a:solidFill>
              </a:rPr>
              <a:t>Sentiment</a:t>
            </a:r>
            <a:r>
              <a:rPr lang="en-US" b="1" spc="30" dirty="0" smtClean="0">
                <a:solidFill>
                  <a:srgbClr val="124F5C"/>
                </a:solidFill>
              </a:rPr>
              <a:t> </a:t>
            </a:r>
            <a:r>
              <a:rPr lang="en-US" b="1" spc="-5" dirty="0" smtClean="0">
                <a:solidFill>
                  <a:srgbClr val="124F5C"/>
                </a:solidFill>
              </a:rPr>
              <a:t>Subjectivity-</a:t>
            </a:r>
            <a:r>
              <a:rPr lang="en-US" b="1" spc="70" dirty="0" smtClean="0">
                <a:solidFill>
                  <a:srgbClr val="124F5C"/>
                </a:solidFill>
              </a:rPr>
              <a:t> </a:t>
            </a:r>
            <a:r>
              <a:rPr lang="en-US" spc="-5" dirty="0" smtClean="0">
                <a:solidFill>
                  <a:srgbClr val="124F5C"/>
                </a:solidFill>
                <a:cs typeface="Arial MT"/>
              </a:rPr>
              <a:t>Sentiment</a:t>
            </a:r>
            <a:r>
              <a:rPr lang="en-US" dirty="0" smtClean="0">
                <a:solidFill>
                  <a:srgbClr val="124F5C"/>
                </a:solidFill>
                <a:cs typeface="Arial MT"/>
              </a:rPr>
              <a:t> </a:t>
            </a:r>
            <a:r>
              <a:rPr lang="en-US" spc="-5" dirty="0" smtClean="0">
                <a:solidFill>
                  <a:srgbClr val="124F5C"/>
                </a:solidFill>
                <a:cs typeface="Arial MT"/>
              </a:rPr>
              <a:t>subjectivity</a:t>
            </a:r>
            <a:r>
              <a:rPr lang="en-US" spc="-10" dirty="0" smtClean="0">
                <a:solidFill>
                  <a:srgbClr val="124F5C"/>
                </a:solidFill>
                <a:cs typeface="Arial MT"/>
              </a:rPr>
              <a:t> </a:t>
            </a:r>
            <a:r>
              <a:rPr lang="en-US" spc="-5" dirty="0" smtClean="0">
                <a:solidFill>
                  <a:srgbClr val="124F5C"/>
                </a:solidFill>
                <a:cs typeface="Arial MT"/>
              </a:rPr>
              <a:t>score</a:t>
            </a:r>
            <a:endParaRPr lang="en-US" dirty="0" smtClean="0">
              <a:cs typeface="Arial MT"/>
            </a:endParaRP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a:t>
            </a:r>
            <a:r>
              <a:rPr sz="1800" spc="-5">
                <a:latin typeface="Arial"/>
                <a:cs typeface="Arial"/>
              </a:rPr>
              <a:t>statistical </a:t>
            </a:r>
            <a:r>
              <a:rPr sz="1800" spc="-5" smtClean="0">
                <a:latin typeface="Arial"/>
                <a:cs typeface="Arial"/>
              </a:rPr>
              <a:t>model</a:t>
            </a:r>
            <a:r>
              <a:rPr sz="1800" spc="-35" smtClean="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6734</TotalTime>
  <Words>1803</Words>
  <Application>Microsoft Office PowerPoint</Application>
  <PresentationFormat>On-screen Show (16:9)</PresentationFormat>
  <Paragraphs>180</Paragraphs>
  <Slides>33</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Arial</vt:lpstr>
      <vt:lpstr>Montserrat</vt:lpstr>
      <vt:lpstr>Old Standard TT</vt:lpstr>
      <vt:lpstr>Verdana</vt:lpstr>
      <vt:lpstr>AoyagiKouzanFontT</vt:lpstr>
      <vt:lpstr>Wingdings</vt:lpstr>
      <vt:lpstr>Arial MT</vt:lpstr>
      <vt:lpstr>Calibri</vt:lpstr>
      <vt:lpstr>Roboto</vt:lpstr>
      <vt:lpstr>Presentation</vt:lpstr>
      <vt:lpstr>Presentation</vt:lpstr>
      <vt:lpstr>Slide 1</vt:lpstr>
      <vt:lpstr>WHY ANALYZE THE GOOGLE PLAY  STORE?</vt:lpstr>
      <vt:lpstr>Slide 3</vt:lpstr>
      <vt:lpstr>Problem Statement</vt:lpstr>
      <vt:lpstr>Slide 5</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Slide 10</vt:lpstr>
      <vt:lpstr>Correlation Heatmap</vt:lpstr>
      <vt:lpstr>Slide 12</vt:lpstr>
      <vt:lpstr>% of apps share in each categories.</vt:lpstr>
      <vt:lpstr>Slide 14</vt:lpstr>
      <vt:lpstr>Slide 15</vt:lpstr>
      <vt:lpstr>Top 10 Apps in top 3 categories.</vt:lpstr>
      <vt:lpstr>Slide 17</vt:lpstr>
      <vt:lpstr> The ratio of Paid apps and Free apps.</vt:lpstr>
      <vt:lpstr>Slide 19</vt:lpstr>
      <vt:lpstr>Category wise mode rating.</vt:lpstr>
      <vt:lpstr>Slide 21</vt:lpstr>
      <vt:lpstr>Percentage of Positive , Negative and Neutral Reviews in dataset. </vt:lpstr>
      <vt:lpstr>Number of sentiments in sentiment polarity range. </vt:lpstr>
      <vt:lpstr>Density of Top 3 Categories Mean Sentiment polarity. </vt:lpstr>
      <vt:lpstr>Density of Top 3 Categories Mean Sentiment polarity. </vt:lpstr>
      <vt:lpstr>Apps updates in each month.</vt:lpstr>
      <vt:lpstr>Density of Mean sentiment polarity in each months </vt:lpstr>
      <vt:lpstr>The number of top 10 Current versions Apps. And the number of apps in top 10 Android Versions.  </vt:lpstr>
      <vt:lpstr>Slide 29</vt:lpstr>
      <vt:lpstr>Challenges Faced</vt:lpstr>
      <vt:lpstr>Conclusion’s</vt:lpstr>
      <vt:lpstr>Conclusion’s</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dc:creator>
  <cp:lastModifiedBy>User</cp:lastModifiedBy>
  <cp:revision>58</cp:revision>
  <dcterms:created xsi:type="dcterms:W3CDTF">2022-03-16T09:49:32Z</dcterms:created>
  <dcterms:modified xsi:type="dcterms:W3CDTF">2023-05-05T13:33:54Z</dcterms:modified>
</cp:coreProperties>
</file>